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0" r:id="rId1"/>
  </p:sldMasterIdLst>
  <p:notesMasterIdLst>
    <p:notesMasterId r:id="rId16"/>
  </p:notesMasterIdLst>
  <p:sldIdLst>
    <p:sldId id="256" r:id="rId2"/>
    <p:sldId id="257" r:id="rId3"/>
    <p:sldId id="258" r:id="rId4"/>
    <p:sldId id="264" r:id="rId5"/>
    <p:sldId id="289" r:id="rId6"/>
    <p:sldId id="290" r:id="rId7"/>
    <p:sldId id="262" r:id="rId8"/>
    <p:sldId id="280" r:id="rId9"/>
    <p:sldId id="281" r:id="rId10"/>
    <p:sldId id="282" r:id="rId11"/>
    <p:sldId id="283" r:id="rId12"/>
    <p:sldId id="284" r:id="rId13"/>
    <p:sldId id="286" r:id="rId14"/>
    <p:sldId id="287" r:id="rId1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snapToGrid="0">
      <p:cViewPr varScale="1">
        <p:scale>
          <a:sx n="69" d="100"/>
          <a:sy n="69" d="100"/>
        </p:scale>
        <p:origin x="77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18247166-E5D5-4EA9-8867-5000335641E1}" type="datetimeFigureOut">
              <a:rPr kumimoji="1" lang="ja-JP" altLang="en-US" smtClean="0"/>
              <a:t>2019/2/19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F01A85A-AB28-415F-B406-3758C6522233}" type="slidenum">
              <a:rPr kumimoji="1" lang="ja-JP" altLang="en-US" smtClean="0"/>
              <a:t>‹#›</a:t>
            </a:fld>
            <a:endParaRPr kumimoji="1" lang="ja-JP" altLang="en-US"/>
          </a:p>
        </p:txBody>
      </p:sp>
    </p:spTree>
    <p:extLst>
      <p:ext uri="{BB962C8B-B14F-4D97-AF65-F5344CB8AC3E}">
        <p14:creationId xmlns:p14="http://schemas.microsoft.com/office/powerpoint/2010/main" val="26404084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CD32A57-E6A7-4D93-A895-703A04D71633}" type="datetime1">
              <a:rPr kumimoji="1" lang="ja-JP" altLang="en-US" smtClean="0"/>
              <a:t>2019/2/19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3998594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5A2A98-E55E-4973-A4CF-59554F80ADC5}" type="datetime1">
              <a:rPr kumimoji="1" lang="ja-JP" altLang="en-US" smtClean="0"/>
              <a:t>2019/2/19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128285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397965-1FB7-4FA8-9694-8D5F1C3F68F2}" type="datetime1">
              <a:rPr kumimoji="1" lang="ja-JP" altLang="en-US" smtClean="0"/>
              <a:t>2019/2/19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4207343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3724A81-BA88-449A-8464-85FA0B83648E}" type="datetime1">
              <a:rPr kumimoji="1" lang="ja-JP" altLang="en-US" smtClean="0"/>
              <a:t>2019/2/19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4291241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2B9D2A0-C1D3-41B6-805B-F78DFD1E4A5C}" type="datetime1">
              <a:rPr kumimoji="1" lang="ja-JP" altLang="en-US" smtClean="0"/>
              <a:t>2019/2/19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260909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F41F695-5758-4C78-9CFD-DC2D56232E5A}" type="datetime1">
              <a:rPr kumimoji="1" lang="ja-JP" altLang="en-US" smtClean="0"/>
              <a:t>2019/2/19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3517832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B6212F9-B5E8-411F-8E7B-502E8B9FC6F1}" type="datetime1">
              <a:rPr kumimoji="1" lang="ja-JP" altLang="en-US" smtClean="0"/>
              <a:t>2019/2/19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334585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18187AA-BC90-472F-BD97-C1C9B0212E79}" type="datetime1">
              <a:rPr kumimoji="1" lang="ja-JP" altLang="en-US" smtClean="0"/>
              <a:t>2019/2/19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1980302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08774A5-3C61-499F-853F-FDAD6CA86B4A}" type="datetime1">
              <a:rPr kumimoji="1" lang="ja-JP" altLang="en-US" smtClean="0"/>
              <a:t>2019/2/19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9048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87743D7-8CF1-43C7-AAD6-10774658644E}" type="datetime1">
              <a:rPr kumimoji="1" lang="ja-JP" altLang="en-US" smtClean="0"/>
              <a:t>2019/2/19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210694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9D65A3-1319-46E6-907B-CF900FEE7F88}" type="datetime1">
              <a:rPr kumimoji="1" lang="ja-JP" altLang="en-US" smtClean="0"/>
              <a:t>2019/2/19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64027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D91AE-D1B9-42C7-89A0-D20022E35AAC}" type="datetime1">
              <a:rPr kumimoji="1" lang="ja-JP" altLang="en-US" smtClean="0"/>
              <a:t>2019/2/19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984FC-AC9B-4D0D-9FA7-B81362FE67A1}" type="slidenum">
              <a:rPr kumimoji="1" lang="ja-JP" altLang="en-US" smtClean="0"/>
              <a:t>‹#›</a:t>
            </a:fld>
            <a:endParaRPr kumimoji="1" lang="ja-JP" altLang="en-US"/>
          </a:p>
        </p:txBody>
      </p:sp>
    </p:spTree>
    <p:extLst>
      <p:ext uri="{BB962C8B-B14F-4D97-AF65-F5344CB8AC3E}">
        <p14:creationId xmlns:p14="http://schemas.microsoft.com/office/powerpoint/2010/main" val="2717176327"/>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484375" y="958600"/>
            <a:ext cx="9587785" cy="2795981"/>
          </a:xfrm>
          <a:solidFill>
            <a:schemeClr val="accent1">
              <a:lumMod val="40000"/>
              <a:lumOff val="60000"/>
            </a:schemeClr>
          </a:solidFill>
          <a:ln>
            <a:noFill/>
          </a:ln>
          <a:effectLst>
            <a:glow rad="2286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endParaRPr lang="en-US" altLang="ja-JP" sz="4800" dirty="0" smtClean="0">
              <a:latin typeface="HGP創英角ﾎﾟｯﾌﾟ体" panose="040B0A00000000000000" pitchFamily="50" charset="-128"/>
              <a:ea typeface="HGP創英角ﾎﾟｯﾌﾟ体" panose="040B0A00000000000000" pitchFamily="50" charset="-128"/>
            </a:endParaRPr>
          </a:p>
          <a:p>
            <a:r>
              <a:rPr lang="ja-JP" altLang="en-US" sz="4800" dirty="0" smtClean="0">
                <a:latin typeface="HGP創英角ｺﾞｼｯｸUB" panose="020B0900000000000000" pitchFamily="50" charset="-128"/>
                <a:ea typeface="HGP創英角ｺﾞｼｯｸUB" panose="020B0900000000000000" pitchFamily="50" charset="-128"/>
              </a:rPr>
              <a:t>介護保険特定福祉用具購入費・住宅改修費の受領委任払いについて</a:t>
            </a:r>
            <a:endParaRPr lang="en-US" altLang="ja-JP" sz="3600" dirty="0" smtClean="0">
              <a:latin typeface="HGP創英角ｺﾞｼｯｸUB" panose="020B0900000000000000" pitchFamily="50" charset="-128"/>
              <a:ea typeface="HGP創英角ｺﾞｼｯｸUB" panose="020B0900000000000000" pitchFamily="50" charset="-128"/>
            </a:endParaRPr>
          </a:p>
          <a:p>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634984FC-AC9B-4D0D-9FA7-B81362FE67A1}" type="slidenum">
              <a:rPr kumimoji="1" lang="ja-JP" altLang="en-US" smtClean="0"/>
              <a:t>1</a:t>
            </a:fld>
            <a:endParaRPr kumimoji="1" lang="ja-JP" altLang="en-US"/>
          </a:p>
        </p:txBody>
      </p:sp>
      <p:sp>
        <p:nvSpPr>
          <p:cNvPr id="7" name="サブタイトル 2"/>
          <p:cNvSpPr txBox="1">
            <a:spLocks/>
          </p:cNvSpPr>
          <p:nvPr/>
        </p:nvSpPr>
        <p:spPr>
          <a:xfrm>
            <a:off x="1316736" y="5235875"/>
            <a:ext cx="9755424" cy="624598"/>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endParaRPr lang="en-US" altLang="ja-JP" dirty="0" smtClean="0">
              <a:latin typeface="HGS創英角ｺﾞｼｯｸUB" panose="020B0900000000000000" pitchFamily="50" charset="-128"/>
              <a:ea typeface="HGS創英角ｺﾞｼｯｸUB" panose="020B0900000000000000" pitchFamily="50" charset="-128"/>
            </a:endParaRPr>
          </a:p>
          <a:p>
            <a:endParaRPr lang="ja-JP" altLang="en-US" sz="3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002941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291973"/>
            <a:ext cx="10515600" cy="817499"/>
          </a:xfr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p:spPr>
        <p:txBody>
          <a:bodyPr>
            <a:normAutofit fontScale="90000"/>
          </a:bodyPr>
          <a:lstStyle/>
          <a:p>
            <a:r>
              <a:rPr kumimoji="1" lang="en-US" altLang="ja-JP" sz="3600" dirty="0" smtClean="0">
                <a:latin typeface="HG丸ｺﾞｼｯｸM-PRO" panose="020F0600000000000000" pitchFamily="50" charset="-128"/>
                <a:ea typeface="HG丸ｺﾞｼｯｸM-PRO" panose="020F0600000000000000" pitchFamily="50" charset="-128"/>
              </a:rPr>
              <a:t/>
            </a:r>
            <a:br>
              <a:rPr kumimoji="1" lang="en-US" altLang="ja-JP" sz="3600" dirty="0" smtClean="0">
                <a:latin typeface="HG丸ｺﾞｼｯｸM-PRO" panose="020F0600000000000000" pitchFamily="50" charset="-128"/>
                <a:ea typeface="HG丸ｺﾞｼｯｸM-PRO" panose="020F0600000000000000" pitchFamily="50" charset="-128"/>
              </a:rPr>
            </a:br>
            <a:r>
              <a:rPr lang="ja-JP" altLang="en-US" sz="3600" dirty="0">
                <a:latin typeface="HG丸ｺﾞｼｯｸM-PRO" panose="020F0600000000000000" pitchFamily="50" charset="-128"/>
                <a:ea typeface="HG丸ｺﾞｼｯｸM-PRO" panose="020F0600000000000000" pitchFamily="50" charset="-128"/>
              </a:rPr>
              <a:t>　</a:t>
            </a:r>
            <a:r>
              <a:rPr lang="ja-JP" altLang="en-US" sz="3600" dirty="0" smtClean="0">
                <a:latin typeface="HG丸ｺﾞｼｯｸM-PRO" panose="020F0600000000000000" pitchFamily="50" charset="-128"/>
                <a:ea typeface="HG丸ｺﾞｼｯｸM-PRO" panose="020F0600000000000000" pitchFamily="50" charset="-128"/>
              </a:rPr>
              <a:t>④</a:t>
            </a:r>
            <a:r>
              <a:rPr lang="ja-JP" altLang="en-US" sz="3600" dirty="0">
                <a:latin typeface="HG丸ｺﾞｼｯｸM-PRO" panose="020F0600000000000000" pitchFamily="50" charset="-128"/>
                <a:ea typeface="HG丸ｺﾞｼｯｸM-PRO" panose="020F0600000000000000" pitchFamily="50" charset="-128"/>
              </a:rPr>
              <a:t>　</a:t>
            </a:r>
            <a:r>
              <a:rPr lang="ja-JP" altLang="en-US" sz="3600" dirty="0" smtClean="0">
                <a:latin typeface="HG丸ｺﾞｼｯｸM-PRO" panose="020F0600000000000000" pitchFamily="50" charset="-128"/>
                <a:ea typeface="HG丸ｺﾞｼｯｸM-PRO" panose="020F0600000000000000" pitchFamily="50" charset="-128"/>
              </a:rPr>
              <a:t>工事施工又は福祉用具購入</a:t>
            </a:r>
            <a:r>
              <a:rPr lang="en-US" altLang="ja-JP" sz="3600" dirty="0" smtClean="0">
                <a:latin typeface="HG丸ｺﾞｼｯｸM-PRO" panose="020F0600000000000000" pitchFamily="50" charset="-128"/>
                <a:ea typeface="HG丸ｺﾞｼｯｸM-PRO" panose="020F0600000000000000" pitchFamily="50" charset="-128"/>
              </a:rPr>
              <a:t/>
            </a:r>
            <a:br>
              <a:rPr lang="en-US" altLang="ja-JP" sz="3600" dirty="0" smtClean="0">
                <a:latin typeface="HG丸ｺﾞｼｯｸM-PRO" panose="020F0600000000000000" pitchFamily="50" charset="-128"/>
                <a:ea typeface="HG丸ｺﾞｼｯｸM-PRO" panose="020F0600000000000000" pitchFamily="50" charset="-128"/>
              </a:rPr>
            </a:b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テキスト プレースホルダー 4"/>
          <p:cNvSpPr>
            <a:spLocks noGrp="1"/>
          </p:cNvSpPr>
          <p:nvPr>
            <p:ph type="body" sz="quarter" idx="3"/>
          </p:nvPr>
        </p:nvSpPr>
        <p:spPr/>
        <p:txBody>
          <a:bodyPr/>
          <a:lstStyle/>
          <a:p>
            <a:r>
              <a:rPr kumimoji="1" lang="ja-JP" altLang="en-US" dirty="0" smtClean="0"/>
              <a:t>　　</a:t>
            </a:r>
            <a:endParaRPr kumimoji="1" lang="ja-JP" altLang="en-US" dirty="0"/>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10</a:t>
            </a:fld>
            <a:endParaRPr kumimoji="1" lang="ja-JP" altLang="en-US"/>
          </a:p>
        </p:txBody>
      </p:sp>
      <p:sp>
        <p:nvSpPr>
          <p:cNvPr id="8" name="テキスト ボックス 7"/>
          <p:cNvSpPr txBox="1"/>
          <p:nvPr/>
        </p:nvSpPr>
        <p:spPr>
          <a:xfrm>
            <a:off x="839788" y="1184047"/>
            <a:ext cx="10514012" cy="769441"/>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　</a:t>
            </a:r>
            <a:r>
              <a:rPr kumimoji="1" lang="ja-JP" altLang="en-US" sz="2000" dirty="0" smtClean="0">
                <a:latin typeface="HG丸ｺﾞｼｯｸM-PRO" panose="020F0600000000000000" pitchFamily="50" charset="-128"/>
                <a:ea typeface="HG丸ｺﾞｼｯｸM-PRO" panose="020F0600000000000000" pitchFamily="50" charset="-128"/>
              </a:rPr>
              <a:t>龍ケ崎</a:t>
            </a:r>
            <a:r>
              <a:rPr lang="ja-JP" altLang="en-US" sz="2000" dirty="0" smtClean="0">
                <a:latin typeface="HG丸ｺﾞｼｯｸM-PRO" panose="020F0600000000000000" pitchFamily="50" charset="-128"/>
                <a:ea typeface="HG丸ｺﾞｼｯｸM-PRO" panose="020F0600000000000000" pitchFamily="50" charset="-128"/>
              </a:rPr>
              <a:t>市から</a:t>
            </a:r>
            <a:r>
              <a:rPr lang="ja-JP" altLang="en-US" sz="2000" dirty="0">
                <a:latin typeface="HG丸ｺﾞｼｯｸM-PRO" panose="020F0600000000000000" pitchFamily="50" charset="-128"/>
                <a:ea typeface="HG丸ｺﾞｼｯｸM-PRO" panose="020F0600000000000000" pitchFamily="50" charset="-128"/>
              </a:rPr>
              <a:t>特定</a:t>
            </a:r>
            <a:r>
              <a:rPr lang="ja-JP" altLang="en-US" sz="2000" dirty="0" smtClean="0">
                <a:latin typeface="HG丸ｺﾞｼｯｸM-PRO" panose="020F0600000000000000" pitchFamily="50" charset="-128"/>
                <a:ea typeface="HG丸ｺﾞｼｯｸM-PRO" panose="020F0600000000000000" pitchFamily="50" charset="-128"/>
              </a:rPr>
              <a:t>福祉用具購入又は住宅改修が可能である連絡がありしだい，速やかに特定福祉用具を購入又は住宅改修の着工へ。</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10" name="下矢印 9"/>
          <p:cNvSpPr/>
          <p:nvPr/>
        </p:nvSpPr>
        <p:spPr>
          <a:xfrm>
            <a:off x="5639594" y="2469141"/>
            <a:ext cx="457200" cy="4736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839788" y="3380510"/>
            <a:ext cx="10514012" cy="646331"/>
          </a:xfrm>
          <a:prstGeom prst="rect">
            <a:avLst/>
          </a:prstGeom>
          <a:noFill/>
        </p:spPr>
        <p:txBody>
          <a:bodyPr wrap="square" rtlCol="0">
            <a:spAutoFit/>
          </a:bodyPr>
          <a:lstStyle/>
          <a:p>
            <a:pPr algn="ctr"/>
            <a:r>
              <a:rPr lang="en-US" altLang="ja-JP" sz="3600" dirty="0">
                <a:latin typeface="HG丸ｺﾞｼｯｸM-PRO" panose="020F0600000000000000" pitchFamily="50" charset="-128"/>
                <a:ea typeface="HG丸ｺﾞｼｯｸM-PRO" panose="020F0600000000000000" pitchFamily="50" charset="-128"/>
              </a:rPr>
              <a:t>※</a:t>
            </a:r>
            <a:r>
              <a:rPr kumimoji="1" lang="ja-JP" altLang="en-US" sz="3600" dirty="0" smtClean="0">
                <a:latin typeface="HG丸ｺﾞｼｯｸM-PRO" panose="020F0600000000000000" pitchFamily="50" charset="-128"/>
                <a:ea typeface="HG丸ｺﾞｼｯｸM-PRO" panose="020F0600000000000000" pitchFamily="50" charset="-128"/>
              </a:rPr>
              <a:t>これまでと変わりません。</a:t>
            </a:r>
            <a:endParaRPr kumimoji="1" lang="ja-JP" altLang="en-US" sz="3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70081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291973"/>
            <a:ext cx="10515600" cy="817499"/>
          </a:xfr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p:spPr>
        <p:txBody>
          <a:bodyPr>
            <a:normAutofit fontScale="90000"/>
          </a:bodyPr>
          <a:lstStyle/>
          <a:p>
            <a:r>
              <a:rPr kumimoji="1" lang="en-US" altLang="ja-JP" sz="3600" dirty="0" smtClean="0">
                <a:latin typeface="HG丸ｺﾞｼｯｸM-PRO" panose="020F0600000000000000" pitchFamily="50" charset="-128"/>
                <a:ea typeface="HG丸ｺﾞｼｯｸM-PRO" panose="020F0600000000000000" pitchFamily="50" charset="-128"/>
              </a:rPr>
              <a:t/>
            </a:r>
            <a:br>
              <a:rPr kumimoji="1" lang="en-US" altLang="ja-JP" sz="3600" dirty="0" smtClean="0">
                <a:latin typeface="HG丸ｺﾞｼｯｸM-PRO" panose="020F0600000000000000" pitchFamily="50" charset="-128"/>
                <a:ea typeface="HG丸ｺﾞｼｯｸM-PRO" panose="020F0600000000000000" pitchFamily="50" charset="-128"/>
              </a:rPr>
            </a:br>
            <a:r>
              <a:rPr lang="ja-JP" altLang="en-US" sz="3600" dirty="0">
                <a:latin typeface="HG丸ｺﾞｼｯｸM-PRO" panose="020F0600000000000000" pitchFamily="50" charset="-128"/>
                <a:ea typeface="HG丸ｺﾞｼｯｸM-PRO" panose="020F0600000000000000" pitchFamily="50" charset="-128"/>
              </a:rPr>
              <a:t>　⑤　</a:t>
            </a:r>
            <a:r>
              <a:rPr lang="ja-JP" altLang="en-US" sz="3600" dirty="0" smtClean="0">
                <a:latin typeface="HG丸ｺﾞｼｯｸM-PRO" panose="020F0600000000000000" pitchFamily="50" charset="-128"/>
                <a:ea typeface="HG丸ｺﾞｼｯｸM-PRO" panose="020F0600000000000000" pitchFamily="50" charset="-128"/>
              </a:rPr>
              <a:t>利用者自己負担額の受領</a:t>
            </a:r>
            <a:r>
              <a:rPr lang="en-US" altLang="ja-JP" sz="3600" dirty="0" smtClean="0">
                <a:latin typeface="HG丸ｺﾞｼｯｸM-PRO" panose="020F0600000000000000" pitchFamily="50" charset="-128"/>
                <a:ea typeface="HG丸ｺﾞｼｯｸM-PRO" panose="020F0600000000000000" pitchFamily="50" charset="-128"/>
              </a:rPr>
              <a:t/>
            </a:r>
            <a:br>
              <a:rPr lang="en-US" altLang="ja-JP" sz="3600" dirty="0" smtClean="0">
                <a:latin typeface="HG丸ｺﾞｼｯｸM-PRO" panose="020F0600000000000000" pitchFamily="50" charset="-128"/>
                <a:ea typeface="HG丸ｺﾞｼｯｸM-PRO" panose="020F0600000000000000" pitchFamily="50" charset="-128"/>
              </a:rPr>
            </a:b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テキスト プレースホルダー 4"/>
          <p:cNvSpPr>
            <a:spLocks noGrp="1"/>
          </p:cNvSpPr>
          <p:nvPr>
            <p:ph type="body" sz="quarter" idx="3"/>
          </p:nvPr>
        </p:nvSpPr>
        <p:spPr/>
        <p:txBody>
          <a:bodyPr/>
          <a:lstStyle/>
          <a:p>
            <a:r>
              <a:rPr kumimoji="1" lang="ja-JP" altLang="en-US" dirty="0" smtClean="0"/>
              <a:t>　　</a:t>
            </a:r>
            <a:endParaRPr kumimoji="1" lang="ja-JP" altLang="en-US" dirty="0"/>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11</a:t>
            </a:fld>
            <a:endParaRPr kumimoji="1" lang="ja-JP" altLang="en-US"/>
          </a:p>
        </p:txBody>
      </p:sp>
      <p:sp>
        <p:nvSpPr>
          <p:cNvPr id="8" name="テキスト ボックス 7"/>
          <p:cNvSpPr txBox="1"/>
          <p:nvPr/>
        </p:nvSpPr>
        <p:spPr>
          <a:xfrm>
            <a:off x="839788" y="1184047"/>
            <a:ext cx="10514012" cy="3231654"/>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　</a:t>
            </a:r>
            <a:r>
              <a:rPr kumimoji="1" lang="ja-JP" altLang="en-US" sz="2000" dirty="0" smtClean="0">
                <a:latin typeface="HG丸ｺﾞｼｯｸM-PRO" panose="020F0600000000000000" pitchFamily="50" charset="-128"/>
                <a:ea typeface="HG丸ｺﾞｼｯｸM-PRO" panose="020F0600000000000000" pitchFamily="50" charset="-128"/>
              </a:rPr>
              <a:t>特定</a:t>
            </a:r>
            <a:r>
              <a:rPr lang="ja-JP" altLang="en-US" sz="2000" dirty="0" smtClean="0">
                <a:latin typeface="HG丸ｺﾞｼｯｸM-PRO" panose="020F0600000000000000" pitchFamily="50" charset="-128"/>
                <a:ea typeface="HG丸ｺﾞｼｯｸM-PRO" panose="020F0600000000000000" pitchFamily="50" charset="-128"/>
              </a:rPr>
              <a:t>福祉用具購入又は住宅改修の工事が済んだら，事業者は，利用者から</a:t>
            </a:r>
            <a:r>
              <a:rPr lang="ja-JP" altLang="en-US" sz="2000" b="1" u="sng" dirty="0" smtClean="0">
                <a:latin typeface="HG丸ｺﾞｼｯｸM-PRO" panose="020F0600000000000000" pitchFamily="50" charset="-128"/>
                <a:ea typeface="HG丸ｺﾞｼｯｸM-PRO" panose="020F0600000000000000" pitchFamily="50" charset="-128"/>
              </a:rPr>
              <a:t>介護保険制度での利用者負担額のみの支払いを受ける。</a:t>
            </a:r>
            <a:endParaRPr lang="en-US" altLang="ja-JP" sz="2000" b="1" u="sng" dirty="0" smtClean="0">
              <a:latin typeface="HG丸ｺﾞｼｯｸM-PRO" panose="020F0600000000000000" pitchFamily="50" charset="-128"/>
              <a:ea typeface="HG丸ｺﾞｼｯｸM-PRO" panose="020F0600000000000000" pitchFamily="50" charset="-128"/>
            </a:endParaRPr>
          </a:p>
          <a:p>
            <a:endParaRPr lang="en-US" altLang="ja-JP" sz="2000" dirty="0" smtClean="0">
              <a:latin typeface="HG丸ｺﾞｼｯｸM-PRO" panose="020F0600000000000000" pitchFamily="50" charset="-128"/>
              <a:ea typeface="HG丸ｺﾞｼｯｸM-PRO" panose="020F0600000000000000" pitchFamily="50" charset="-128"/>
            </a:endParaRPr>
          </a:p>
          <a:p>
            <a:r>
              <a:rPr lang="ja-JP" altLang="en-US" sz="2000" dirty="0" smtClean="0">
                <a:latin typeface="HG丸ｺﾞｼｯｸM-PRO" panose="020F0600000000000000" pitchFamily="50" charset="-128"/>
                <a:ea typeface="HG丸ｺﾞｼｯｸM-PRO" panose="020F0600000000000000" pitchFamily="50" charset="-128"/>
              </a:rPr>
              <a:t>●注意点</a:t>
            </a:r>
            <a:endParaRPr lang="en-US" altLang="ja-JP" sz="2000" dirty="0" smtClean="0">
              <a:latin typeface="HG丸ｺﾞｼｯｸM-PRO" panose="020F0600000000000000" pitchFamily="50" charset="-128"/>
              <a:ea typeface="HG丸ｺﾞｼｯｸM-PRO" panose="020F0600000000000000" pitchFamily="50" charset="-128"/>
            </a:endParaRPr>
          </a:p>
          <a:p>
            <a:r>
              <a:rPr lang="ja-JP" altLang="en-US" sz="2000" dirty="0" smtClean="0">
                <a:latin typeface="HG丸ｺﾞｼｯｸM-PRO" panose="020F0600000000000000" pitchFamily="50" charset="-128"/>
                <a:ea typeface="HG丸ｺﾞｼｯｸM-PRO" panose="020F0600000000000000" pitchFamily="50" charset="-128"/>
              </a:rPr>
              <a:t>・法令上の利用者負担額（利用者により</a:t>
            </a:r>
            <a:r>
              <a:rPr lang="en-US" altLang="ja-JP" sz="2000" dirty="0" smtClean="0">
                <a:latin typeface="HG丸ｺﾞｼｯｸM-PRO" panose="020F0600000000000000" pitchFamily="50" charset="-128"/>
                <a:ea typeface="HG丸ｺﾞｼｯｸM-PRO" panose="020F0600000000000000" pitchFamily="50" charset="-128"/>
              </a:rPr>
              <a:t>1</a:t>
            </a:r>
            <a:r>
              <a:rPr lang="ja-JP" altLang="en-US" sz="2000" dirty="0" smtClean="0">
                <a:latin typeface="HG丸ｺﾞｼｯｸM-PRO" panose="020F0600000000000000" pitchFamily="50" charset="-128"/>
                <a:ea typeface="HG丸ｺﾞｼｯｸM-PRO" panose="020F0600000000000000" pitchFamily="50" charset="-128"/>
              </a:rPr>
              <a:t>割・</a:t>
            </a:r>
            <a:r>
              <a:rPr lang="en-US" altLang="ja-JP" sz="2000" dirty="0" smtClean="0">
                <a:latin typeface="HG丸ｺﾞｼｯｸM-PRO" panose="020F0600000000000000" pitchFamily="50" charset="-128"/>
                <a:ea typeface="HG丸ｺﾞｼｯｸM-PRO" panose="020F0600000000000000" pitchFamily="50" charset="-128"/>
              </a:rPr>
              <a:t>2</a:t>
            </a:r>
            <a:r>
              <a:rPr lang="ja-JP" altLang="en-US" sz="2000" dirty="0" smtClean="0">
                <a:latin typeface="HG丸ｺﾞｼｯｸM-PRO" panose="020F0600000000000000" pitchFamily="50" charset="-128"/>
                <a:ea typeface="HG丸ｺﾞｼｯｸM-PRO" panose="020F0600000000000000" pitchFamily="50" charset="-128"/>
              </a:rPr>
              <a:t>割・</a:t>
            </a:r>
            <a:r>
              <a:rPr lang="en-US" altLang="ja-JP" sz="2000" dirty="0" smtClean="0">
                <a:latin typeface="HG丸ｺﾞｼｯｸM-PRO" panose="020F0600000000000000" pitchFamily="50" charset="-128"/>
                <a:ea typeface="HG丸ｺﾞｼｯｸM-PRO" panose="020F0600000000000000" pitchFamily="50" charset="-128"/>
              </a:rPr>
              <a:t>3</a:t>
            </a:r>
            <a:r>
              <a:rPr lang="ja-JP" altLang="en-US" sz="2000" dirty="0" smtClean="0">
                <a:latin typeface="HG丸ｺﾞｼｯｸM-PRO" panose="020F0600000000000000" pitchFamily="50" charset="-128"/>
                <a:ea typeface="HG丸ｺﾞｼｯｸM-PRO" panose="020F0600000000000000" pitchFamily="50" charset="-128"/>
              </a:rPr>
              <a:t>割のいずれか）以外に，限度額（</a:t>
            </a:r>
            <a:r>
              <a:rPr lang="ja-JP" altLang="en-US" sz="2000" dirty="0">
                <a:latin typeface="HG丸ｺﾞｼｯｸM-PRO" panose="020F0600000000000000" pitchFamily="50" charset="-128"/>
                <a:ea typeface="HG丸ｺﾞｼｯｸM-PRO" panose="020F0600000000000000" pitchFamily="50" charset="-128"/>
              </a:rPr>
              <a:t>特定</a:t>
            </a:r>
            <a:r>
              <a:rPr lang="ja-JP" altLang="en-US" sz="2000" dirty="0" smtClean="0">
                <a:latin typeface="HG丸ｺﾞｼｯｸM-PRO" panose="020F0600000000000000" pitchFamily="50" charset="-128"/>
                <a:ea typeface="HG丸ｺﾞｼｯｸM-PRO" panose="020F0600000000000000" pitchFamily="50" charset="-128"/>
              </a:rPr>
              <a:t>福祉用具購入</a:t>
            </a:r>
            <a:r>
              <a:rPr lang="en-US" altLang="ja-JP" sz="2000" dirty="0" smtClean="0">
                <a:latin typeface="HG丸ｺﾞｼｯｸM-PRO" panose="020F0600000000000000" pitchFamily="50" charset="-128"/>
                <a:ea typeface="HG丸ｺﾞｼｯｸM-PRO" panose="020F0600000000000000" pitchFamily="50" charset="-128"/>
              </a:rPr>
              <a:t>10</a:t>
            </a:r>
            <a:r>
              <a:rPr lang="ja-JP" altLang="en-US" sz="2000" dirty="0" smtClean="0">
                <a:latin typeface="HG丸ｺﾞｼｯｸM-PRO" panose="020F0600000000000000" pitchFamily="50" charset="-128"/>
                <a:ea typeface="HG丸ｺﾞｼｯｸM-PRO" panose="020F0600000000000000" pitchFamily="50" charset="-128"/>
              </a:rPr>
              <a:t>万円，住宅改修</a:t>
            </a:r>
            <a:r>
              <a:rPr lang="en-US" altLang="ja-JP" sz="2000" dirty="0" smtClean="0">
                <a:latin typeface="HG丸ｺﾞｼｯｸM-PRO" panose="020F0600000000000000" pitchFamily="50" charset="-128"/>
                <a:ea typeface="HG丸ｺﾞｼｯｸM-PRO" panose="020F0600000000000000" pitchFamily="50" charset="-128"/>
              </a:rPr>
              <a:t>20</a:t>
            </a:r>
            <a:r>
              <a:rPr lang="ja-JP" altLang="en-US" sz="2000" dirty="0" smtClean="0">
                <a:latin typeface="HG丸ｺﾞｼｯｸM-PRO" panose="020F0600000000000000" pitchFamily="50" charset="-128"/>
                <a:ea typeface="HG丸ｺﾞｼｯｸM-PRO" panose="020F0600000000000000" pitchFamily="50" charset="-128"/>
              </a:rPr>
              <a:t>万円）を超える場合は超えた分も合わせて支払を受ける。</a:t>
            </a:r>
            <a:endParaRPr lang="en-US" altLang="ja-JP" sz="2000" dirty="0" smtClean="0">
              <a:latin typeface="HG丸ｺﾞｼｯｸM-PRO" panose="020F0600000000000000" pitchFamily="50" charset="-128"/>
              <a:ea typeface="HG丸ｺﾞｼｯｸM-PRO" panose="020F0600000000000000" pitchFamily="50" charset="-128"/>
            </a:endParaRPr>
          </a:p>
          <a:p>
            <a:r>
              <a:rPr lang="ja-JP" altLang="en-US" sz="2000" dirty="0" smtClean="0">
                <a:latin typeface="HG丸ｺﾞｼｯｸM-PRO" panose="020F0600000000000000" pitchFamily="50" charset="-128"/>
                <a:ea typeface="HG丸ｺﾞｼｯｸM-PRO" panose="020F0600000000000000" pitchFamily="50" charset="-128"/>
              </a:rPr>
              <a:t>・事業者が</a:t>
            </a:r>
            <a:r>
              <a:rPr kumimoji="1" lang="ja-JP" altLang="en-US" sz="2000" dirty="0" smtClean="0">
                <a:latin typeface="HG丸ｺﾞｼｯｸM-PRO" panose="020F0600000000000000" pitchFamily="50" charset="-128"/>
                <a:ea typeface="HG丸ｺﾞｼｯｸM-PRO" panose="020F0600000000000000" pitchFamily="50" charset="-128"/>
              </a:rPr>
              <a:t>利用者に交付する領収書も必要です（原本確認後，写しを頂いたうえで，原本の裏に龍ケ崎市の確認印を押してお返ししま</a:t>
            </a:r>
            <a:r>
              <a:rPr lang="ja-JP" altLang="en-US" sz="2000" dirty="0" smtClean="0">
                <a:latin typeface="HG丸ｺﾞｼｯｸM-PRO" panose="020F0600000000000000" pitchFamily="50" charset="-128"/>
                <a:ea typeface="HG丸ｺﾞｼｯｸM-PRO" panose="020F0600000000000000" pitchFamily="50" charset="-128"/>
              </a:rPr>
              <a:t>す。</a:t>
            </a:r>
            <a:r>
              <a:rPr kumimoji="1" lang="ja-JP" altLang="en-US" sz="2000" dirty="0" smtClean="0">
                <a:latin typeface="HG丸ｺﾞｼｯｸM-PRO" panose="020F0600000000000000" pitchFamily="50" charset="-128"/>
                <a:ea typeface="HG丸ｺﾞｼｯｸM-PRO" panose="020F0600000000000000" pitchFamily="50" charset="-128"/>
              </a:rPr>
              <a:t>領収書がないと龍ケ崎市からの保険給付分の支払いが出来ません！）</a:t>
            </a:r>
            <a:endParaRPr kumimoji="1" lang="en-US" altLang="ja-JP" sz="2000" dirty="0" smtClean="0">
              <a:latin typeface="HG丸ｺﾞｼｯｸM-PRO" panose="020F0600000000000000" pitchFamily="50" charset="-128"/>
              <a:ea typeface="HG丸ｺﾞｼｯｸM-PRO" panose="020F0600000000000000" pitchFamily="50" charset="-128"/>
            </a:endParaRPr>
          </a:p>
        </p:txBody>
      </p:sp>
      <p:sp>
        <p:nvSpPr>
          <p:cNvPr id="10" name="下矢印 9"/>
          <p:cNvSpPr/>
          <p:nvPr/>
        </p:nvSpPr>
        <p:spPr>
          <a:xfrm>
            <a:off x="5639594" y="4107924"/>
            <a:ext cx="532606" cy="3166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11188" y="4461165"/>
            <a:ext cx="10514012" cy="769441"/>
          </a:xfrm>
          <a:prstGeom prst="rect">
            <a:avLst/>
          </a:prstGeom>
          <a:noFill/>
        </p:spPr>
        <p:txBody>
          <a:bodyPr wrap="square" rtlCol="0">
            <a:spAutoFit/>
          </a:bodyPr>
          <a:lstStyle/>
          <a:p>
            <a:pPr algn="ctr"/>
            <a:r>
              <a:rPr kumimoji="1" lang="en-US" altLang="ja-JP" sz="3600" dirty="0" smtClean="0">
                <a:latin typeface="HG丸ｺﾞｼｯｸM-PRO" panose="020F0600000000000000" pitchFamily="50" charset="-128"/>
                <a:ea typeface="HG丸ｺﾞｼｯｸM-PRO" panose="020F0600000000000000" pitchFamily="50" charset="-128"/>
              </a:rPr>
              <a:t>※</a:t>
            </a:r>
            <a:r>
              <a:rPr kumimoji="1" lang="ja-JP" altLang="en-US" sz="3600" dirty="0" smtClean="0">
                <a:latin typeface="HG丸ｺﾞｼｯｸM-PRO" panose="020F0600000000000000" pitchFamily="50" charset="-128"/>
                <a:ea typeface="HG丸ｺﾞｼｯｸM-PRO" panose="020F0600000000000000" pitchFamily="50" charset="-128"/>
              </a:rPr>
              <a:t>これまでと</a:t>
            </a:r>
            <a:r>
              <a:rPr kumimoji="1" lang="ja-JP" altLang="en-US" sz="4400" b="1" dirty="0" smtClean="0">
                <a:latin typeface="HGP創英角ｺﾞｼｯｸUB" panose="020B0900000000000000" pitchFamily="50" charset="-128"/>
                <a:ea typeface="HGP創英角ｺﾞｼｯｸUB" panose="020B0900000000000000" pitchFamily="50" charset="-128"/>
              </a:rPr>
              <a:t>変わります！</a:t>
            </a:r>
            <a:endParaRPr kumimoji="1" lang="ja-JP" altLang="en-US" sz="4400" b="1"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589021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291973"/>
            <a:ext cx="10515600" cy="817499"/>
          </a:xfr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p:spPr>
        <p:txBody>
          <a:bodyPr>
            <a:normAutofit fontScale="90000"/>
          </a:bodyPr>
          <a:lstStyle/>
          <a:p>
            <a:r>
              <a:rPr kumimoji="1" lang="en-US" altLang="ja-JP" sz="3600" dirty="0" smtClean="0">
                <a:latin typeface="HG丸ｺﾞｼｯｸM-PRO" panose="020F0600000000000000" pitchFamily="50" charset="-128"/>
                <a:ea typeface="HG丸ｺﾞｼｯｸM-PRO" panose="020F0600000000000000" pitchFamily="50" charset="-128"/>
              </a:rPr>
              <a:t/>
            </a:r>
            <a:br>
              <a:rPr kumimoji="1" lang="en-US" altLang="ja-JP" sz="3600" dirty="0" smtClean="0">
                <a:latin typeface="HG丸ｺﾞｼｯｸM-PRO" panose="020F0600000000000000" pitchFamily="50" charset="-128"/>
                <a:ea typeface="HG丸ｺﾞｼｯｸM-PRO" panose="020F0600000000000000" pitchFamily="50" charset="-128"/>
              </a:rPr>
            </a:br>
            <a:r>
              <a:rPr lang="ja-JP" altLang="en-US" sz="3600" dirty="0">
                <a:latin typeface="HG丸ｺﾞｼｯｸM-PRO" panose="020F0600000000000000" pitchFamily="50" charset="-128"/>
                <a:ea typeface="HG丸ｺﾞｼｯｸM-PRO" panose="020F0600000000000000" pitchFamily="50" charset="-128"/>
              </a:rPr>
              <a:t>　</a:t>
            </a:r>
            <a:r>
              <a:rPr lang="ja-JP" altLang="en-US" sz="3600" dirty="0" smtClean="0">
                <a:latin typeface="HG丸ｺﾞｼｯｸM-PRO" panose="020F0600000000000000" pitchFamily="50" charset="-128"/>
                <a:ea typeface="HG丸ｺﾞｼｯｸM-PRO" panose="020F0600000000000000" pitchFamily="50" charset="-128"/>
              </a:rPr>
              <a:t>⑥　市への</a:t>
            </a:r>
            <a:r>
              <a:rPr lang="ja-JP" altLang="en-US" sz="3600" dirty="0">
                <a:latin typeface="HG丸ｺﾞｼｯｸM-PRO" panose="020F0600000000000000" pitchFamily="50" charset="-128"/>
                <a:ea typeface="HG丸ｺﾞｼｯｸM-PRO" panose="020F0600000000000000" pitchFamily="50" charset="-128"/>
              </a:rPr>
              <a:t>事後</a:t>
            </a:r>
            <a:r>
              <a:rPr lang="ja-JP" altLang="en-US" sz="3600" dirty="0" smtClean="0">
                <a:latin typeface="HG丸ｺﾞｼｯｸM-PRO" panose="020F0600000000000000" pitchFamily="50" charset="-128"/>
                <a:ea typeface="HG丸ｺﾞｼｯｸM-PRO" panose="020F0600000000000000" pitchFamily="50" charset="-128"/>
              </a:rPr>
              <a:t>申請</a:t>
            </a:r>
            <a:r>
              <a:rPr lang="en-US" altLang="ja-JP" sz="3600" dirty="0" smtClean="0">
                <a:latin typeface="HG丸ｺﾞｼｯｸM-PRO" panose="020F0600000000000000" pitchFamily="50" charset="-128"/>
                <a:ea typeface="HG丸ｺﾞｼｯｸM-PRO" panose="020F0600000000000000" pitchFamily="50" charset="-128"/>
              </a:rPr>
              <a:t/>
            </a:r>
            <a:br>
              <a:rPr lang="en-US" altLang="ja-JP" sz="3600" dirty="0" smtClean="0">
                <a:latin typeface="HG丸ｺﾞｼｯｸM-PRO" panose="020F0600000000000000" pitchFamily="50" charset="-128"/>
                <a:ea typeface="HG丸ｺﾞｼｯｸM-PRO" panose="020F0600000000000000" pitchFamily="50" charset="-128"/>
              </a:rPr>
            </a:b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テキスト プレースホルダー 4"/>
          <p:cNvSpPr>
            <a:spLocks noGrp="1"/>
          </p:cNvSpPr>
          <p:nvPr>
            <p:ph type="body" sz="quarter" idx="3"/>
          </p:nvPr>
        </p:nvSpPr>
        <p:spPr/>
        <p:txBody>
          <a:bodyPr/>
          <a:lstStyle/>
          <a:p>
            <a:r>
              <a:rPr kumimoji="1" lang="ja-JP" altLang="en-US" dirty="0" smtClean="0"/>
              <a:t>　　</a:t>
            </a:r>
            <a:endParaRPr kumimoji="1" lang="ja-JP" altLang="en-US" dirty="0"/>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12</a:t>
            </a:fld>
            <a:endParaRPr kumimoji="1" lang="ja-JP" altLang="en-US" dirty="0"/>
          </a:p>
        </p:txBody>
      </p:sp>
      <p:sp>
        <p:nvSpPr>
          <p:cNvPr id="8" name="テキスト ボックス 7"/>
          <p:cNvSpPr txBox="1"/>
          <p:nvPr/>
        </p:nvSpPr>
        <p:spPr>
          <a:xfrm>
            <a:off x="839788" y="1184047"/>
            <a:ext cx="10514012" cy="769441"/>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利用者から特定福祉用具購入又は住宅改修の利用者負担額の支払いを受けたのち，事業者は，龍ケ崎市に受領委任払いでの給付の事後申請を行う。そのとき・・・</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788104" y="2191301"/>
            <a:ext cx="10514012" cy="769441"/>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　</a:t>
            </a:r>
            <a:r>
              <a:rPr kumimoji="1" lang="ja-JP" altLang="en-US" sz="2000" dirty="0" smtClean="0">
                <a:latin typeface="HG丸ｺﾞｼｯｸM-PRO" panose="020F0600000000000000" pitchFamily="50" charset="-128"/>
                <a:ea typeface="HG丸ｺﾞｼｯｸM-PRO" panose="020F0600000000000000" pitchFamily="50" charset="-128"/>
              </a:rPr>
              <a:t>以下の書類をそろえて龍ケ崎市へ</a:t>
            </a:r>
            <a:r>
              <a:rPr lang="ja-JP" altLang="en-US" sz="2000" dirty="0">
                <a:latin typeface="HG丸ｺﾞｼｯｸM-PRO" panose="020F0600000000000000" pitchFamily="50" charset="-128"/>
                <a:ea typeface="HG丸ｺﾞｼｯｸM-PRO" panose="020F0600000000000000" pitchFamily="50" charset="-128"/>
              </a:rPr>
              <a:t>事後</a:t>
            </a:r>
            <a:r>
              <a:rPr kumimoji="1" lang="ja-JP" altLang="en-US" sz="2000" dirty="0" smtClean="0">
                <a:latin typeface="HG丸ｺﾞｼｯｸM-PRO" panose="020F0600000000000000" pitchFamily="50" charset="-128"/>
                <a:ea typeface="HG丸ｺﾞｼｯｸM-PRO" panose="020F0600000000000000" pitchFamily="50" charset="-128"/>
              </a:rPr>
              <a:t>申請を行う</a:t>
            </a:r>
            <a:r>
              <a:rPr kumimoji="1" lang="ja-JP" altLang="en-US" sz="2000" b="1" dirty="0" smtClean="0">
                <a:latin typeface="HGS創英角ｺﾞｼｯｸUB" panose="020B0900000000000000" pitchFamily="50" charset="-128"/>
                <a:ea typeface="HGS創英角ｺﾞｼｯｸUB" panose="020B0900000000000000" pitchFamily="50" charset="-128"/>
              </a:rPr>
              <a:t>（</a:t>
            </a:r>
            <a:r>
              <a:rPr kumimoji="1" lang="en-US" altLang="ja-JP" sz="2000" b="1" dirty="0" smtClean="0">
                <a:latin typeface="HGS創英角ｺﾞｼｯｸUB" panose="020B0900000000000000" pitchFamily="50" charset="-128"/>
                <a:ea typeface="HGS創英角ｺﾞｼｯｸUB" panose="020B0900000000000000" pitchFamily="50" charset="-128"/>
              </a:rPr>
              <a:t>※</a:t>
            </a:r>
            <a:r>
              <a:rPr kumimoji="1" lang="ja-JP" altLang="en-US" sz="2000" b="1" dirty="0" smtClean="0">
                <a:latin typeface="HGS創英角ｺﾞｼｯｸUB" panose="020B0900000000000000" pitchFamily="50" charset="-128"/>
                <a:ea typeface="HGS創英角ｺﾞｼｯｸUB" panose="020B0900000000000000" pitchFamily="50" charset="-128"/>
              </a:rPr>
              <a:t>様式以外はこれまで</a:t>
            </a:r>
            <a:r>
              <a:rPr lang="ja-JP" altLang="en-US" sz="2000" b="1" dirty="0" smtClean="0">
                <a:latin typeface="HGS創英角ｺﾞｼｯｸUB" panose="020B0900000000000000" pitchFamily="50" charset="-128"/>
                <a:ea typeface="HGS創英角ｺﾞｼｯｸUB" panose="020B0900000000000000" pitchFamily="50" charset="-128"/>
              </a:rPr>
              <a:t>と変わりません）</a:t>
            </a:r>
            <a:r>
              <a:rPr kumimoji="1" lang="ja-JP" altLang="en-US" sz="2000" b="1" dirty="0" smtClean="0">
                <a:latin typeface="HGS創英角ｺﾞｼｯｸUB" panose="020B0900000000000000" pitchFamily="50" charset="-128"/>
                <a:ea typeface="HGS創英角ｺﾞｼｯｸUB" panose="020B0900000000000000" pitchFamily="50" charset="-128"/>
              </a:rPr>
              <a:t>。</a:t>
            </a:r>
            <a:endParaRPr kumimoji="1" lang="en-US" altLang="ja-JP" sz="2000" b="1" dirty="0" smtClean="0">
              <a:latin typeface="HGS創英角ｺﾞｼｯｸUB" panose="020B0900000000000000" pitchFamily="50" charset="-128"/>
              <a:ea typeface="HGS創英角ｺﾞｼｯｸUB" panose="020B0900000000000000" pitchFamily="50" charset="-128"/>
            </a:endParaRPr>
          </a:p>
        </p:txBody>
      </p:sp>
      <p:sp>
        <p:nvSpPr>
          <p:cNvPr id="3" name="下矢印 2"/>
          <p:cNvSpPr/>
          <p:nvPr/>
        </p:nvSpPr>
        <p:spPr>
          <a:xfrm>
            <a:off x="5467134" y="1953488"/>
            <a:ext cx="450886" cy="2983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926208" y="2960740"/>
            <a:ext cx="4991811" cy="24563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6013397" y="2960742"/>
            <a:ext cx="5330417" cy="24563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841916" y="2960741"/>
            <a:ext cx="5076103" cy="2031325"/>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●特定福祉用具購入</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・「龍ケ崎市介護保険居宅介護（介護予防）福祉用具購入費受領委任払支給申請書兼請求書」</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・利用者に交付する領収書（原本の裏に</a:t>
            </a:r>
            <a:r>
              <a:rPr lang="ja-JP" altLang="en-US" dirty="0">
                <a:latin typeface="HG丸ｺﾞｼｯｸM-PRO" panose="020F0600000000000000" pitchFamily="50" charset="-128"/>
                <a:ea typeface="HG丸ｺﾞｼｯｸM-PRO" panose="020F0600000000000000" pitchFamily="50" charset="-128"/>
              </a:rPr>
              <a:t>龍ケ崎市</a:t>
            </a:r>
            <a:r>
              <a:rPr lang="ja-JP" altLang="en-US" dirty="0" smtClean="0">
                <a:latin typeface="HG丸ｺﾞｼｯｸM-PRO" panose="020F0600000000000000" pitchFamily="50" charset="-128"/>
                <a:ea typeface="HG丸ｺﾞｼｯｸM-PRO" panose="020F0600000000000000" pitchFamily="50" charset="-128"/>
              </a:rPr>
              <a:t>の確認印を押してお返しします。）</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・その他市長が必要と認めるもの（必要に応じて龍ケ崎市から指示します。）</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6012347" y="2948089"/>
            <a:ext cx="5331467" cy="2585323"/>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●住宅改修</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・「龍ケ崎市介護保険居宅介護（介護予防）住宅改修費受領委任払支給申請書兼請求書」</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・利用者に交付する領収書（原本の裏に龍ケ崎市の確認印を押してお返しします。</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・改修後の写真（日付入りのも</a:t>
            </a:r>
            <a:r>
              <a:rPr lang="ja-JP" altLang="en-US" dirty="0" smtClean="0">
                <a:latin typeface="HG丸ｺﾞｼｯｸM-PRO" panose="020F0600000000000000" pitchFamily="50" charset="-128"/>
                <a:ea typeface="HG丸ｺﾞｼｯｸM-PRO" panose="020F0600000000000000" pitchFamily="50" charset="-128"/>
              </a:rPr>
              <a:t>の</a:t>
            </a:r>
            <a:r>
              <a:rPr lang="ja-JP" altLang="en-US" dirty="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その他</a:t>
            </a:r>
            <a:r>
              <a:rPr lang="ja-JP" altLang="en-US" dirty="0">
                <a:latin typeface="HG丸ｺﾞｼｯｸM-PRO" panose="020F0600000000000000" pitchFamily="50" charset="-128"/>
                <a:ea typeface="HG丸ｺﾞｼｯｸM-PRO" panose="020F0600000000000000" pitchFamily="50" charset="-128"/>
              </a:rPr>
              <a:t>市長が必要と認めるもの</a:t>
            </a:r>
            <a:r>
              <a:rPr lang="ja-JP" altLang="en-US" dirty="0" smtClean="0">
                <a:latin typeface="HG丸ｺﾞｼｯｸM-PRO" panose="020F0600000000000000" pitchFamily="50" charset="-128"/>
                <a:ea typeface="HG丸ｺﾞｼｯｸM-PRO" panose="020F0600000000000000" pitchFamily="50" charset="-128"/>
              </a:rPr>
              <a:t>（必要に応じて龍ケ崎市から指示</a:t>
            </a:r>
            <a:r>
              <a:rPr lang="ja-JP" altLang="en-US" dirty="0">
                <a:latin typeface="HG丸ｺﾞｼｯｸM-PRO" panose="020F0600000000000000" pitchFamily="50" charset="-128"/>
                <a:ea typeface="HG丸ｺﾞｼｯｸM-PRO" panose="020F0600000000000000" pitchFamily="50" charset="-128"/>
              </a:rPr>
              <a:t>します。）</a:t>
            </a:r>
          </a:p>
          <a:p>
            <a:endParaRPr kumimoji="1" lang="ja-JP" altLang="en-US" dirty="0"/>
          </a:p>
        </p:txBody>
      </p:sp>
    </p:spTree>
    <p:extLst>
      <p:ext uri="{BB962C8B-B14F-4D97-AF65-F5344CB8AC3E}">
        <p14:creationId xmlns:p14="http://schemas.microsoft.com/office/powerpoint/2010/main" val="38947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291973"/>
            <a:ext cx="10515600" cy="817499"/>
          </a:xfr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p:spPr>
        <p:txBody>
          <a:bodyPr>
            <a:normAutofit fontScale="90000"/>
          </a:bodyPr>
          <a:lstStyle/>
          <a:p>
            <a:r>
              <a:rPr kumimoji="1" lang="en-US" altLang="ja-JP" sz="3600" dirty="0" smtClean="0">
                <a:latin typeface="HG丸ｺﾞｼｯｸM-PRO" panose="020F0600000000000000" pitchFamily="50" charset="-128"/>
                <a:ea typeface="HG丸ｺﾞｼｯｸM-PRO" panose="020F0600000000000000" pitchFamily="50" charset="-128"/>
              </a:rPr>
              <a:t/>
            </a:r>
            <a:br>
              <a:rPr kumimoji="1" lang="en-US" altLang="ja-JP" sz="3600" dirty="0" smtClean="0">
                <a:latin typeface="HG丸ｺﾞｼｯｸM-PRO" panose="020F0600000000000000" pitchFamily="50" charset="-128"/>
                <a:ea typeface="HG丸ｺﾞｼｯｸM-PRO" panose="020F0600000000000000" pitchFamily="50" charset="-128"/>
              </a:rPr>
            </a:br>
            <a:r>
              <a:rPr lang="ja-JP" altLang="en-US" sz="3600" dirty="0">
                <a:latin typeface="HG丸ｺﾞｼｯｸM-PRO" panose="020F0600000000000000" pitchFamily="50" charset="-128"/>
                <a:ea typeface="HG丸ｺﾞｼｯｸM-PRO" panose="020F0600000000000000" pitchFamily="50" charset="-128"/>
              </a:rPr>
              <a:t>　⑦</a:t>
            </a:r>
            <a:r>
              <a:rPr lang="ja-JP" altLang="en-US" sz="3600" dirty="0" smtClean="0">
                <a:latin typeface="HG丸ｺﾞｼｯｸM-PRO" panose="020F0600000000000000" pitchFamily="50" charset="-128"/>
                <a:ea typeface="HG丸ｺﾞｼｯｸM-PRO" panose="020F0600000000000000" pitchFamily="50" charset="-128"/>
              </a:rPr>
              <a:t>　市からの保険給付額支払い</a:t>
            </a:r>
            <a:r>
              <a:rPr lang="en-US" altLang="ja-JP" sz="3600" dirty="0" smtClean="0">
                <a:latin typeface="HG丸ｺﾞｼｯｸM-PRO" panose="020F0600000000000000" pitchFamily="50" charset="-128"/>
                <a:ea typeface="HG丸ｺﾞｼｯｸM-PRO" panose="020F0600000000000000" pitchFamily="50" charset="-128"/>
              </a:rPr>
              <a:t/>
            </a:r>
            <a:br>
              <a:rPr lang="en-US" altLang="ja-JP" sz="3600" dirty="0" smtClean="0">
                <a:latin typeface="HG丸ｺﾞｼｯｸM-PRO" panose="020F0600000000000000" pitchFamily="50" charset="-128"/>
                <a:ea typeface="HG丸ｺﾞｼｯｸM-PRO" panose="020F0600000000000000" pitchFamily="50" charset="-128"/>
              </a:rPr>
            </a:b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テキスト プレースホルダー 4"/>
          <p:cNvSpPr>
            <a:spLocks noGrp="1"/>
          </p:cNvSpPr>
          <p:nvPr>
            <p:ph type="body" sz="quarter" idx="3"/>
          </p:nvPr>
        </p:nvSpPr>
        <p:spPr/>
        <p:txBody>
          <a:bodyPr/>
          <a:lstStyle/>
          <a:p>
            <a:r>
              <a:rPr kumimoji="1" lang="ja-JP" altLang="en-US" dirty="0" smtClean="0"/>
              <a:t>　　</a:t>
            </a:r>
            <a:endParaRPr kumimoji="1" lang="ja-JP" altLang="en-US" dirty="0"/>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13</a:t>
            </a:fld>
            <a:endParaRPr kumimoji="1" lang="ja-JP" altLang="en-US"/>
          </a:p>
        </p:txBody>
      </p:sp>
      <p:sp>
        <p:nvSpPr>
          <p:cNvPr id="8" name="テキスト ボックス 7"/>
          <p:cNvSpPr txBox="1"/>
          <p:nvPr/>
        </p:nvSpPr>
        <p:spPr>
          <a:xfrm>
            <a:off x="839788" y="1184047"/>
            <a:ext cx="10450729" cy="1077218"/>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龍ケ崎市へ</a:t>
            </a:r>
            <a:r>
              <a:rPr lang="ja-JP" altLang="en-US" dirty="0">
                <a:latin typeface="HG丸ｺﾞｼｯｸM-PRO" panose="020F0600000000000000" pitchFamily="50" charset="-128"/>
                <a:ea typeface="HG丸ｺﾞｼｯｸM-PRO" panose="020F0600000000000000" pitchFamily="50" charset="-128"/>
              </a:rPr>
              <a:t>事後</a:t>
            </a:r>
            <a:r>
              <a:rPr lang="ja-JP" altLang="en-US" dirty="0" smtClean="0">
                <a:latin typeface="HG丸ｺﾞｼｯｸM-PRO" panose="020F0600000000000000" pitchFamily="50" charset="-128"/>
                <a:ea typeface="HG丸ｺﾞｼｯｸM-PRO" panose="020F0600000000000000" pitchFamily="50" charset="-128"/>
              </a:rPr>
              <a:t>申請を頂いたのち，龍ケ崎市にて，事前申請時の審査内容と照らし合わせながら特定福祉用具購入費又は住宅改修費の支給の可否の最終的な審査を行う。</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10" name="下矢印 9"/>
          <p:cNvSpPr/>
          <p:nvPr/>
        </p:nvSpPr>
        <p:spPr>
          <a:xfrm>
            <a:off x="5459485" y="4983080"/>
            <a:ext cx="414842" cy="421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59679" y="5456732"/>
            <a:ext cx="10514012" cy="769441"/>
          </a:xfrm>
          <a:prstGeom prst="rect">
            <a:avLst/>
          </a:prstGeom>
          <a:noFill/>
        </p:spPr>
        <p:txBody>
          <a:bodyPr wrap="square" rtlCol="0">
            <a:spAutoFit/>
          </a:bodyPr>
          <a:lstStyle/>
          <a:p>
            <a:pPr algn="ctr"/>
            <a:r>
              <a:rPr kumimoji="1" lang="en-US" altLang="ja-JP" sz="3600" dirty="0" smtClean="0">
                <a:latin typeface="HG丸ｺﾞｼｯｸM-PRO" panose="020F0600000000000000" pitchFamily="50" charset="-128"/>
                <a:ea typeface="HG丸ｺﾞｼｯｸM-PRO" panose="020F0600000000000000" pitchFamily="50" charset="-128"/>
              </a:rPr>
              <a:t>※</a:t>
            </a:r>
            <a:r>
              <a:rPr kumimoji="1" lang="ja-JP" altLang="en-US" sz="3600" dirty="0" smtClean="0">
                <a:latin typeface="HG丸ｺﾞｼｯｸM-PRO" panose="020F0600000000000000" pitchFamily="50" charset="-128"/>
                <a:ea typeface="HG丸ｺﾞｼｯｸM-PRO" panose="020F0600000000000000" pitchFamily="50" charset="-128"/>
              </a:rPr>
              <a:t>これまでと</a:t>
            </a:r>
            <a:r>
              <a:rPr kumimoji="1" lang="ja-JP" altLang="en-US" sz="4400" dirty="0" smtClean="0">
                <a:latin typeface="HGP創英角ｺﾞｼｯｸUB" panose="020B0900000000000000" pitchFamily="50" charset="-128"/>
                <a:ea typeface="HGP創英角ｺﾞｼｯｸUB" panose="020B0900000000000000" pitchFamily="50" charset="-128"/>
              </a:rPr>
              <a:t>変わります。</a:t>
            </a:r>
            <a:endParaRPr kumimoji="1" lang="ja-JP" altLang="en-US" sz="4400" dirty="0">
              <a:latin typeface="HGP創英角ｺﾞｼｯｸUB" panose="020B0900000000000000" pitchFamily="50" charset="-128"/>
              <a:ea typeface="HGP創英角ｺﾞｼｯｸUB" panose="020B0900000000000000" pitchFamily="50" charset="-128"/>
            </a:endParaRPr>
          </a:p>
        </p:txBody>
      </p:sp>
      <p:sp>
        <p:nvSpPr>
          <p:cNvPr id="3" name="テキスト ボックス 2"/>
          <p:cNvSpPr txBox="1"/>
          <p:nvPr/>
        </p:nvSpPr>
        <p:spPr>
          <a:xfrm>
            <a:off x="871429" y="3427299"/>
            <a:ext cx="10387446" cy="1477328"/>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●注意点・・・</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上記</a:t>
            </a:r>
            <a:r>
              <a:rPr lang="ja-JP" altLang="en-US" dirty="0" smtClean="0">
                <a:latin typeface="HG丸ｺﾞｼｯｸM-PRO" panose="020F0600000000000000" pitchFamily="50" charset="-128"/>
                <a:ea typeface="HG丸ｺﾞｼｯｸM-PRO" panose="020F0600000000000000" pitchFamily="50" charset="-128"/>
              </a:rPr>
              <a:t>の</a:t>
            </a:r>
            <a:r>
              <a:rPr lang="ja-JP" altLang="en-US" dirty="0">
                <a:latin typeface="HG丸ｺﾞｼｯｸM-PRO" panose="020F0600000000000000" pitchFamily="50" charset="-128"/>
                <a:ea typeface="HG丸ｺﾞｼｯｸM-PRO" panose="020F0600000000000000" pitchFamily="50" charset="-128"/>
              </a:rPr>
              <a:t>「介護保険償還払支給（不支給）決定通知書</a:t>
            </a:r>
            <a:r>
              <a:rPr lang="ja-JP" altLang="en-US" dirty="0" smtClean="0">
                <a:latin typeface="HG丸ｺﾞｼｯｸM-PRO" panose="020F0600000000000000" pitchFamily="50" charset="-128"/>
                <a:ea typeface="HG丸ｺﾞｼｯｸM-PRO" panose="020F0600000000000000" pitchFamily="50" charset="-128"/>
              </a:rPr>
              <a:t>」は，支給の可否が決定しだい送付しますが，事業者口座への振込は</a:t>
            </a:r>
            <a:r>
              <a:rPr lang="en-US" altLang="ja-JP" dirty="0" smtClean="0">
                <a:latin typeface="HG丸ｺﾞｼｯｸM-PRO" panose="020F0600000000000000" pitchFamily="50" charset="-128"/>
                <a:ea typeface="HG丸ｺﾞｼｯｸM-PRO" panose="020F0600000000000000" pitchFamily="50" charset="-128"/>
              </a:rPr>
              <a:t>1</a:t>
            </a:r>
            <a:r>
              <a:rPr lang="ja-JP" altLang="en-US" dirty="0" smtClean="0">
                <a:latin typeface="HG丸ｺﾞｼｯｸM-PRO" panose="020F0600000000000000" pitchFamily="50" charset="-128"/>
                <a:ea typeface="HG丸ｺﾞｼｯｸM-PRO" panose="020F0600000000000000" pitchFamily="50" charset="-128"/>
              </a:rPr>
              <a:t>か月分まとめて行いますので，後日の振込内容の確認のため，送付された決定通知書は適切に保管してください（決定通知書の再交付は行いません）。</a:t>
            </a:r>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・市から支払われるのは，介護保険給付額</a:t>
            </a:r>
            <a:r>
              <a:rPr lang="ja-JP" altLang="en-US" dirty="0" smtClean="0">
                <a:latin typeface="HG丸ｺﾞｼｯｸM-PRO" panose="020F0600000000000000" pitchFamily="50" charset="-128"/>
                <a:ea typeface="HG丸ｺﾞｼｯｸM-PRO" panose="020F0600000000000000" pitchFamily="50" charset="-128"/>
              </a:rPr>
              <a:t>の分となります。</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9" name="下矢印 8"/>
          <p:cNvSpPr/>
          <p:nvPr/>
        </p:nvSpPr>
        <p:spPr>
          <a:xfrm>
            <a:off x="5459485" y="1923851"/>
            <a:ext cx="414842" cy="2856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983673" y="2311561"/>
            <a:ext cx="10110680" cy="923330"/>
          </a:xfrm>
          <a:prstGeom prst="rect">
            <a:avLst/>
          </a:prstGeom>
          <a:noFill/>
        </p:spPr>
        <p:txBody>
          <a:bodyPr wrap="square" rtlCol="0">
            <a:spAutoFit/>
          </a:bodyPr>
          <a:lstStyle/>
          <a:p>
            <a:r>
              <a:rPr lang="ja-JP" altLang="en-US" dirty="0"/>
              <a:t>・</a:t>
            </a:r>
            <a:r>
              <a:rPr kumimoji="1" lang="ja-JP" altLang="en-US" dirty="0" smtClean="0">
                <a:latin typeface="HG丸ｺﾞｼｯｸM-PRO" panose="020F0600000000000000" pitchFamily="50" charset="-128"/>
                <a:ea typeface="HG丸ｺﾞｼｯｸM-PRO" panose="020F0600000000000000" pitchFamily="50" charset="-128"/>
              </a:rPr>
              <a:t>審査の結果は龍ケ崎市から事業者に「介護保険償還払支給（不支給）決定通知書」で通知。</a:t>
            </a:r>
            <a:endParaRPr kumimoji="1"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・支給決定の場合は，</a:t>
            </a:r>
            <a:r>
              <a:rPr lang="ja-JP" altLang="en-US" dirty="0" smtClean="0">
                <a:latin typeface="HG丸ｺﾞｼｯｸM-PRO" panose="020F0600000000000000" pitchFamily="50" charset="-128"/>
                <a:ea typeface="HG丸ｺﾞｼｯｸM-PRO" panose="020F0600000000000000" pitchFamily="50" charset="-128"/>
              </a:rPr>
              <a:t>１か月分をまとめて毎月「</a:t>
            </a:r>
            <a:r>
              <a:rPr lang="ja-JP" altLang="en-US" b="1" dirty="0" smtClean="0">
                <a:latin typeface="HG丸ｺﾞｼｯｸM-PRO" panose="020F0600000000000000" pitchFamily="50" charset="-128"/>
                <a:ea typeface="HG丸ｺﾞｼｯｸM-PRO" panose="020F0600000000000000" pitchFamily="50" charset="-128"/>
              </a:rPr>
              <a:t>第</a:t>
            </a:r>
            <a:r>
              <a:rPr lang="en-US" altLang="ja-JP" b="1" dirty="0" smtClean="0">
                <a:latin typeface="HG丸ｺﾞｼｯｸM-PRO" panose="020F0600000000000000" pitchFamily="50" charset="-128"/>
                <a:ea typeface="HG丸ｺﾞｼｯｸM-PRO" panose="020F0600000000000000" pitchFamily="50" charset="-128"/>
              </a:rPr>
              <a:t>2</a:t>
            </a:r>
            <a:r>
              <a:rPr lang="ja-JP" altLang="en-US" b="1" dirty="0" smtClean="0">
                <a:latin typeface="HG丸ｺﾞｼｯｸM-PRO" panose="020F0600000000000000" pitchFamily="50" charset="-128"/>
                <a:ea typeface="HG丸ｺﾞｼｯｸM-PRO" panose="020F0600000000000000" pitchFamily="50" charset="-128"/>
              </a:rPr>
              <a:t>金曜日」</a:t>
            </a:r>
            <a:r>
              <a:rPr lang="ja-JP" altLang="en-US" dirty="0" smtClean="0">
                <a:latin typeface="HG丸ｺﾞｼｯｸM-PRO" panose="020F0600000000000000" pitchFamily="50" charset="-128"/>
                <a:ea typeface="HG丸ｺﾞｼｯｸM-PRO" panose="020F0600000000000000" pitchFamily="50" charset="-128"/>
              </a:rPr>
              <a:t>に事業者の指定金融機関口座に振込（審査の都合により振込に時間がかかる場合もあり）。</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839788" y="3431544"/>
            <a:ext cx="10450729" cy="1421359"/>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839788" y="2261265"/>
            <a:ext cx="10450729" cy="97362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93256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291973"/>
            <a:ext cx="10515600" cy="817499"/>
          </a:xfr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p:spPr>
        <p:txBody>
          <a:bodyPr>
            <a:normAutofit fontScale="90000"/>
          </a:bodyPr>
          <a:lstStyle/>
          <a:p>
            <a:r>
              <a:rPr kumimoji="1" lang="en-US" altLang="ja-JP" sz="3600" dirty="0" smtClean="0">
                <a:latin typeface="HG丸ｺﾞｼｯｸM-PRO" panose="020F0600000000000000" pitchFamily="50" charset="-128"/>
                <a:ea typeface="HG丸ｺﾞｼｯｸM-PRO" panose="020F0600000000000000" pitchFamily="50" charset="-128"/>
              </a:rPr>
              <a:t/>
            </a:r>
            <a:br>
              <a:rPr kumimoji="1" lang="en-US" altLang="ja-JP" sz="3600" dirty="0" smtClean="0">
                <a:latin typeface="HG丸ｺﾞｼｯｸM-PRO" panose="020F0600000000000000" pitchFamily="50" charset="-128"/>
                <a:ea typeface="HG丸ｺﾞｼｯｸM-PRO" panose="020F0600000000000000" pitchFamily="50" charset="-128"/>
              </a:rPr>
            </a:br>
            <a:r>
              <a:rPr lang="ja-JP" altLang="en-US" sz="3600" dirty="0">
                <a:latin typeface="HG丸ｺﾞｼｯｸM-PRO" panose="020F0600000000000000" pitchFamily="50" charset="-128"/>
                <a:ea typeface="HG丸ｺﾞｼｯｸM-PRO" panose="020F0600000000000000" pitchFamily="50" charset="-128"/>
              </a:rPr>
              <a:t>　</a:t>
            </a:r>
            <a:r>
              <a:rPr lang="ja-JP" altLang="en-US" sz="3600" dirty="0" smtClean="0">
                <a:latin typeface="HG丸ｺﾞｼｯｸM-PRO" panose="020F0600000000000000" pitchFamily="50" charset="-128"/>
                <a:ea typeface="HG丸ｺﾞｼｯｸM-PRO" panose="020F0600000000000000" pitchFamily="50" charset="-128"/>
              </a:rPr>
              <a:t>⑧　終了</a:t>
            </a:r>
            <a:r>
              <a:rPr lang="en-US" altLang="ja-JP" sz="3600" dirty="0" smtClean="0">
                <a:latin typeface="HG丸ｺﾞｼｯｸM-PRO" panose="020F0600000000000000" pitchFamily="50" charset="-128"/>
                <a:ea typeface="HG丸ｺﾞｼｯｸM-PRO" panose="020F0600000000000000" pitchFamily="50" charset="-128"/>
              </a:rPr>
              <a:t/>
            </a:r>
            <a:br>
              <a:rPr lang="en-US" altLang="ja-JP" sz="3600" dirty="0" smtClean="0">
                <a:latin typeface="HG丸ｺﾞｼｯｸM-PRO" panose="020F0600000000000000" pitchFamily="50" charset="-128"/>
                <a:ea typeface="HG丸ｺﾞｼｯｸM-PRO" panose="020F0600000000000000" pitchFamily="50" charset="-128"/>
              </a:rPr>
            </a:b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テキスト プレースホルダー 4"/>
          <p:cNvSpPr>
            <a:spLocks noGrp="1"/>
          </p:cNvSpPr>
          <p:nvPr>
            <p:ph type="body" sz="quarter" idx="3"/>
          </p:nvPr>
        </p:nvSpPr>
        <p:spPr/>
        <p:txBody>
          <a:bodyPr/>
          <a:lstStyle/>
          <a:p>
            <a:r>
              <a:rPr kumimoji="1" lang="ja-JP" altLang="en-US" dirty="0" smtClean="0"/>
              <a:t>　　</a:t>
            </a:r>
            <a:endParaRPr kumimoji="1" lang="ja-JP" altLang="en-US" dirty="0"/>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14</a:t>
            </a:fld>
            <a:endParaRPr kumimoji="1" lang="ja-JP" altLang="en-US"/>
          </a:p>
        </p:txBody>
      </p:sp>
      <p:sp>
        <p:nvSpPr>
          <p:cNvPr id="8" name="テキスト ボックス 7"/>
          <p:cNvSpPr txBox="1"/>
          <p:nvPr/>
        </p:nvSpPr>
        <p:spPr>
          <a:xfrm>
            <a:off x="839788" y="1184047"/>
            <a:ext cx="10514012" cy="769441"/>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⑦までの作業をもって，一連の手続きが終了します。</a:t>
            </a:r>
            <a:endParaRPr lang="en-US" altLang="ja-JP" sz="2000" dirty="0" smtClean="0">
              <a:latin typeface="HG丸ｺﾞｼｯｸM-PRO" panose="020F0600000000000000" pitchFamily="50" charset="-128"/>
              <a:ea typeface="HG丸ｺﾞｼｯｸM-PRO" panose="020F0600000000000000" pitchFamily="50" charset="-128"/>
            </a:endParaRPr>
          </a:p>
          <a:p>
            <a:r>
              <a:rPr lang="ja-JP" altLang="en-US" sz="2000" dirty="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742806" y="2098425"/>
            <a:ext cx="10610994" cy="3693319"/>
          </a:xfrm>
          <a:prstGeom prst="rect">
            <a:avLst/>
          </a:prstGeom>
          <a:noFill/>
        </p:spPr>
        <p:txBody>
          <a:bodyPr wrap="square" rtlCol="0">
            <a:spAutoFit/>
          </a:bodyPr>
          <a:lstStyle/>
          <a:p>
            <a:r>
              <a:rPr lang="ja-JP" altLang="en-US" dirty="0" smtClean="0">
                <a:latin typeface="HG丸ｺﾞｼｯｸM-PRO" panose="020F0600000000000000" pitchFamily="50" charset="-128"/>
                <a:ea typeface="HG丸ｺﾞｼｯｸM-PRO" panose="020F0600000000000000" pitchFamily="50" charset="-128"/>
              </a:rPr>
              <a:t>●留意点</a:t>
            </a:r>
            <a:endParaRPr kumimoji="1"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・受領委任払いの利用は，利用</a:t>
            </a:r>
            <a:r>
              <a:rPr lang="ja-JP" altLang="en-US" dirty="0" smtClean="0">
                <a:latin typeface="HG丸ｺﾞｼｯｸM-PRO" panose="020F0600000000000000" pitchFamily="50" charset="-128"/>
                <a:ea typeface="HG丸ｺﾞｼｯｸM-PRO" panose="020F0600000000000000" pitchFamily="50" charset="-128"/>
              </a:rPr>
              <a:t>者及び事業所の任意となります。</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・これまでの償還払いも引き続き受け付けますので，償還払い希望の場合は，様式も含めてこれまでどおりの手続きをお願いします。</a:t>
            </a:r>
            <a:endParaRPr kumimoji="1" lang="en-US" altLang="ja-JP" dirty="0" smtClean="0">
              <a:latin typeface="HG丸ｺﾞｼｯｸM-PRO" panose="020F0600000000000000" pitchFamily="50" charset="-128"/>
              <a:ea typeface="HG丸ｺﾞｼｯｸM-PRO" panose="020F0600000000000000" pitchFamily="50" charset="-128"/>
            </a:endParaRPr>
          </a:p>
          <a:p>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・龍ケ崎市への受領委任払いの事業者登録は任意ですが，利用者の経済的な負担軽減の観点から，可能な限り登録をお願いします（</a:t>
            </a:r>
            <a:r>
              <a:rPr lang="en-US"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龍ケ崎市での審査の結果，過去に不正手続きその他特殊事情がある場合，登録申請をいただいても登録ができない場合もあります。その際はご了承ください）。</a:t>
            </a:r>
            <a:endParaRPr lang="en-US" altLang="ja-JP" dirty="0" smtClean="0">
              <a:latin typeface="HG丸ｺﾞｼｯｸM-PRO" panose="020F0600000000000000" pitchFamily="50" charset="-128"/>
              <a:ea typeface="HG丸ｺﾞｼｯｸM-PRO" panose="020F0600000000000000" pitchFamily="50" charset="-128"/>
            </a:endParaRPr>
          </a:p>
          <a:p>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・龍ケ崎市への事業者登録が済んだ事業者からの申請であっても，</a:t>
            </a:r>
            <a:r>
              <a:rPr lang="ja-JP" altLang="en-US" dirty="0" smtClean="0">
                <a:latin typeface="HG丸ｺﾞｼｯｸM-PRO" panose="020F0600000000000000" pitchFamily="50" charset="-128"/>
                <a:ea typeface="HG丸ｺﾞｼｯｸM-PRO" panose="020F0600000000000000" pitchFamily="50" charset="-128"/>
              </a:rPr>
              <a:t>第</a:t>
            </a:r>
            <a:r>
              <a:rPr lang="en-US" altLang="ja-JP" dirty="0">
                <a:latin typeface="HG丸ｺﾞｼｯｸM-PRO" panose="020F0600000000000000" pitchFamily="50" charset="-128"/>
                <a:ea typeface="HG丸ｺﾞｼｯｸM-PRO" panose="020F0600000000000000" pitchFamily="50" charset="-128"/>
              </a:rPr>
              <a:t>1</a:t>
            </a:r>
            <a:r>
              <a:rPr lang="ja-JP" altLang="en-US" dirty="0">
                <a:latin typeface="HG丸ｺﾞｼｯｸM-PRO" panose="020F0600000000000000" pitchFamily="50" charset="-128"/>
                <a:ea typeface="HG丸ｺﾞｼｯｸM-PRO" panose="020F0600000000000000" pitchFamily="50" charset="-128"/>
              </a:rPr>
              <a:t>号</a:t>
            </a:r>
            <a:r>
              <a:rPr kumimoji="1" lang="ja-JP" altLang="en-US" dirty="0" smtClean="0">
                <a:latin typeface="HG丸ｺﾞｼｯｸM-PRO" panose="020F0600000000000000" pitchFamily="50" charset="-128"/>
                <a:ea typeface="HG丸ｺﾞｼｯｸM-PRO" panose="020F0600000000000000" pitchFamily="50" charset="-128"/>
              </a:rPr>
              <a:t>介護保険料の滞納がある</a:t>
            </a:r>
            <a:r>
              <a:rPr lang="ja-JP" altLang="en-US" dirty="0" smtClean="0">
                <a:latin typeface="HG丸ｺﾞｼｯｸM-PRO" panose="020F0600000000000000" pitchFamily="50" charset="-128"/>
                <a:ea typeface="HG丸ｺﾞｼｯｸM-PRO" panose="020F0600000000000000" pitchFamily="50" charset="-128"/>
              </a:rPr>
              <a:t>方，介護保険の保険証に支払方法変更の記載がある方</a:t>
            </a:r>
            <a:r>
              <a:rPr kumimoji="1" lang="ja-JP" altLang="en-US" dirty="0" smtClean="0">
                <a:latin typeface="HG丸ｺﾞｼｯｸM-PRO" panose="020F0600000000000000" pitchFamily="50" charset="-128"/>
                <a:ea typeface="HG丸ｺﾞｼｯｸM-PRO" panose="020F0600000000000000" pitchFamily="50" charset="-128"/>
              </a:rPr>
              <a:t>は，受領委任払いは利用できず，これまでどおり償還払いでの対応となります。十分ご注意ください。</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741218" y="1780940"/>
            <a:ext cx="10543309" cy="432828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71765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430519298"/>
              </p:ext>
            </p:extLst>
          </p:nvPr>
        </p:nvGraphicFramePr>
        <p:xfrm>
          <a:off x="706581" y="297315"/>
          <a:ext cx="11152910" cy="5636752"/>
        </p:xfrm>
        <a:graphic>
          <a:graphicData uri="http://schemas.openxmlformats.org/drawingml/2006/table">
            <a:tbl>
              <a:tblPr firstRow="1" bandRow="1">
                <a:tableStyleId>{5C22544A-7EE6-4342-B048-85BDC9FD1C3A}</a:tableStyleId>
              </a:tblPr>
              <a:tblGrid>
                <a:gridCol w="11152910">
                  <a:extLst>
                    <a:ext uri="{9D8B030D-6E8A-4147-A177-3AD203B41FA5}">
                      <a16:colId xmlns:a16="http://schemas.microsoft.com/office/drawing/2014/main" val="1816896589"/>
                    </a:ext>
                  </a:extLst>
                </a:gridCol>
              </a:tblGrid>
              <a:tr h="569368">
                <a:tc>
                  <a:txBody>
                    <a:bodyPr/>
                    <a:lstStyle/>
                    <a:p>
                      <a:pPr algn="ctr"/>
                      <a:r>
                        <a:rPr kumimoji="1" lang="ja-JP" altLang="en-US" sz="2000" dirty="0" smtClean="0">
                          <a:latin typeface="HG丸ｺﾞｼｯｸM-PRO" panose="020F0600000000000000" pitchFamily="50" charset="-128"/>
                          <a:ea typeface="HG丸ｺﾞｼｯｸM-PRO" panose="020F0600000000000000" pitchFamily="50" charset="-128"/>
                        </a:rPr>
                        <a:t>目　　次</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112294296"/>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（１）受領委任払いの目的・・・・・・・・・・・・・・・・・・・・・・・・・・・・３</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750996880"/>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（２）全体の流れ・・・・・・・・・・・・・・・・・・・・・・・・・・・・・・・・４</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887539525"/>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　　</a:t>
                      </a:r>
                      <a:r>
                        <a:rPr kumimoji="1" lang="en-US" altLang="ja-JP" sz="200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特定福祉用具販売手続きの変更点</a:t>
                      </a:r>
                      <a:r>
                        <a:rPr kumimoji="1" lang="en-US" altLang="ja-JP" sz="200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・・・・・・・・・・・・・・・・・・・・・５</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372158158"/>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　　</a:t>
                      </a:r>
                      <a:r>
                        <a:rPr kumimoji="1" lang="en-US" altLang="ja-JP" sz="200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住宅改修手続きの変更点</a:t>
                      </a:r>
                      <a:r>
                        <a:rPr kumimoji="1" lang="en-US" altLang="ja-JP" sz="200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・・・・・・・・・・・・・・・・・・・・・・・・・６</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698327898"/>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　　①　龍ケ崎市への事業者登録・・・・・・・・・・・・・・・・・・・・・・・・・７</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685827500"/>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　　②　市への事前申請・・・・・・・・・・・・・・・・・・・・・・・・・・・・・８</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85509839"/>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　　③　市からの事前確認結果の連絡・・・・・・・・・・・・・・・・・・・・・・・９</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26226553"/>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　　④　工事施工又は福祉用具購入・・・・・・・・・・・・・・・・・・・・・・・・</a:t>
                      </a:r>
                      <a:r>
                        <a:rPr kumimoji="1" lang="en-US" altLang="ja-JP" sz="2000" dirty="0" smtClean="0">
                          <a:latin typeface="HG丸ｺﾞｼｯｸM-PRO" panose="020F0600000000000000" pitchFamily="50" charset="-128"/>
                          <a:ea typeface="HG丸ｺﾞｼｯｸM-PRO" panose="020F0600000000000000" pitchFamily="50" charset="-128"/>
                        </a:rPr>
                        <a:t>10</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91014409"/>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　　⑤　利用者自己負担額の受領・・・・・・・・・・・・・・・・・・・・・・・・・</a:t>
                      </a:r>
                      <a:r>
                        <a:rPr kumimoji="1" lang="en-US" altLang="ja-JP" sz="2000" dirty="0" smtClean="0">
                          <a:latin typeface="HG丸ｺﾞｼｯｸM-PRO" panose="020F0600000000000000" pitchFamily="50" charset="-128"/>
                          <a:ea typeface="HG丸ｺﾞｼｯｸM-PRO" panose="020F0600000000000000" pitchFamily="50" charset="-128"/>
                        </a:rPr>
                        <a:t>11</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120219623"/>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　　⑥　市への事後申請・・・・・・・・・・・・・・・・・・・・・・・・・・・・・</a:t>
                      </a:r>
                      <a:r>
                        <a:rPr kumimoji="1" lang="en-US" altLang="ja-JP" sz="2000" dirty="0" smtClean="0">
                          <a:latin typeface="HG丸ｺﾞｼｯｸM-PRO" panose="020F0600000000000000" pitchFamily="50" charset="-128"/>
                          <a:ea typeface="HG丸ｺﾞｼｯｸM-PRO" panose="020F0600000000000000" pitchFamily="50" charset="-128"/>
                        </a:rPr>
                        <a:t>12</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27654079"/>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　　⑦　市からの保険給付額支払い・・・・・・・・・・・・・・・・・・・・・・・・</a:t>
                      </a:r>
                      <a:r>
                        <a:rPr kumimoji="1" lang="en-US" altLang="ja-JP" sz="2000" dirty="0" smtClean="0">
                          <a:latin typeface="HG丸ｺﾞｼｯｸM-PRO" panose="020F0600000000000000" pitchFamily="50" charset="-128"/>
                          <a:ea typeface="HG丸ｺﾞｼｯｸM-PRO" panose="020F0600000000000000" pitchFamily="50" charset="-128"/>
                        </a:rPr>
                        <a:t>13</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574814662"/>
                  </a:ext>
                </a:extLst>
              </a:tr>
              <a:tr h="422282">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　　⑧　終了・・・・・・・・・・・・・・・・・・・・・・・・・・・・・・・・・・</a:t>
                      </a:r>
                      <a:r>
                        <a:rPr kumimoji="1" lang="en-US" altLang="ja-JP" sz="2000" dirty="0" smtClean="0">
                          <a:latin typeface="HG丸ｺﾞｼｯｸM-PRO" panose="020F0600000000000000" pitchFamily="50" charset="-128"/>
                          <a:ea typeface="HG丸ｺﾞｼｯｸM-PRO" panose="020F0600000000000000" pitchFamily="50" charset="-128"/>
                        </a:rPr>
                        <a:t>14</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427025229"/>
                  </a:ext>
                </a:extLst>
              </a:tr>
            </a:tbl>
          </a:graphicData>
        </a:graphic>
      </p:graphicFrame>
      <p:sp>
        <p:nvSpPr>
          <p:cNvPr id="2" name="スライド番号プレースホルダー 1"/>
          <p:cNvSpPr>
            <a:spLocks noGrp="1"/>
          </p:cNvSpPr>
          <p:nvPr>
            <p:ph type="sldNum" sz="quarter" idx="12"/>
          </p:nvPr>
        </p:nvSpPr>
        <p:spPr/>
        <p:txBody>
          <a:bodyPr/>
          <a:lstStyle/>
          <a:p>
            <a:fld id="{634984FC-AC9B-4D0D-9FA7-B81362FE67A1}" type="slidenum">
              <a:rPr kumimoji="1" lang="ja-JP" altLang="en-US" smtClean="0"/>
              <a:t>2</a:t>
            </a:fld>
            <a:endParaRPr kumimoji="1" lang="ja-JP" altLang="en-US"/>
          </a:p>
        </p:txBody>
      </p:sp>
    </p:spTree>
    <p:extLst>
      <p:ext uri="{BB962C8B-B14F-4D97-AF65-F5344CB8AC3E}">
        <p14:creationId xmlns:p14="http://schemas.microsoft.com/office/powerpoint/2010/main" val="1511026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5457" y="576043"/>
            <a:ext cx="10515600" cy="817499"/>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ln>
          <a:effectLst>
            <a:glow rad="2286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0000"/>
          </a:bodyPr>
          <a:lstStyle/>
          <a:p>
            <a:r>
              <a:rPr kumimoji="1" lang="en-US" altLang="ja-JP" sz="3600" dirty="0" smtClean="0">
                <a:latin typeface="HGP創英角ｺﾞｼｯｸUB" panose="020B0900000000000000" pitchFamily="50" charset="-128"/>
                <a:ea typeface="HGP創英角ｺﾞｼｯｸUB" panose="020B0900000000000000" pitchFamily="50" charset="-128"/>
              </a:rPr>
              <a:t/>
            </a:r>
            <a:br>
              <a:rPr kumimoji="1" lang="en-US" altLang="ja-JP" sz="3600" dirty="0" smtClean="0">
                <a:latin typeface="HGP創英角ｺﾞｼｯｸUB" panose="020B0900000000000000" pitchFamily="50" charset="-128"/>
                <a:ea typeface="HGP創英角ｺﾞｼｯｸUB" panose="020B0900000000000000" pitchFamily="50" charset="-128"/>
              </a:rPr>
            </a:br>
            <a:r>
              <a:rPr kumimoji="1" lang="ja-JP" altLang="en-US" sz="3600" dirty="0" smtClean="0">
                <a:latin typeface="HG丸ｺﾞｼｯｸM-PRO" panose="020F0600000000000000" pitchFamily="50" charset="-128"/>
                <a:ea typeface="HG丸ｺﾞｼｯｸM-PRO" panose="020F0600000000000000" pitchFamily="50" charset="-128"/>
              </a:rPr>
              <a:t>（１）</a:t>
            </a:r>
            <a:r>
              <a:rPr lang="ja-JP" altLang="en-US" sz="3600" dirty="0" smtClean="0">
                <a:latin typeface="HG丸ｺﾞｼｯｸM-PRO" panose="020F0600000000000000" pitchFamily="50" charset="-128"/>
                <a:ea typeface="HG丸ｺﾞｼｯｸM-PRO" panose="020F0600000000000000" pitchFamily="50" charset="-128"/>
              </a:rPr>
              <a:t>受領委任</a:t>
            </a:r>
            <a:r>
              <a:rPr lang="ja-JP" altLang="en-US" sz="3600" dirty="0">
                <a:latin typeface="HG丸ｺﾞｼｯｸM-PRO" panose="020F0600000000000000" pitchFamily="50" charset="-128"/>
                <a:ea typeface="HG丸ｺﾞｼｯｸM-PRO" panose="020F0600000000000000" pitchFamily="50" charset="-128"/>
              </a:rPr>
              <a:t>払</a:t>
            </a:r>
            <a:r>
              <a:rPr lang="ja-JP" altLang="en-US" sz="3600" dirty="0" smtClean="0">
                <a:latin typeface="HG丸ｺﾞｼｯｸM-PRO" panose="020F0600000000000000" pitchFamily="50" charset="-128"/>
                <a:ea typeface="HG丸ｺﾞｼｯｸM-PRO" panose="020F0600000000000000" pitchFamily="50" charset="-128"/>
              </a:rPr>
              <a:t>いの目的</a:t>
            </a:r>
            <a:r>
              <a:rPr lang="en-US" altLang="ja-JP" sz="3600" dirty="0">
                <a:latin typeface="HG丸ｺﾞｼｯｸM-PRO" panose="020F0600000000000000" pitchFamily="50" charset="-128"/>
                <a:ea typeface="HG丸ｺﾞｼｯｸM-PRO" panose="020F0600000000000000" pitchFamily="50" charset="-128"/>
              </a:rPr>
              <a:t/>
            </a:r>
            <a:br>
              <a:rPr lang="en-US" altLang="ja-JP" sz="3600" dirty="0">
                <a:latin typeface="HG丸ｺﾞｼｯｸM-PRO" panose="020F0600000000000000" pitchFamily="50" charset="-128"/>
                <a:ea typeface="HG丸ｺﾞｼｯｸM-PRO" panose="020F0600000000000000" pitchFamily="50" charset="-128"/>
              </a:rPr>
            </a:b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4" name="コンテンツ プレースホルダー 3"/>
          <p:cNvSpPr>
            <a:spLocks noGrp="1"/>
          </p:cNvSpPr>
          <p:nvPr>
            <p:ph sz="half" idx="2"/>
          </p:nvPr>
        </p:nvSpPr>
        <p:spPr>
          <a:xfrm>
            <a:off x="839787" y="2177939"/>
            <a:ext cx="10514013" cy="693607"/>
          </a:xfrm>
        </p:spPr>
        <p:txBody>
          <a:bodyPr>
            <a:normAutofit fontScale="25000" lnSpcReduction="20000"/>
          </a:bodyPr>
          <a:lstStyle/>
          <a:p>
            <a:pPr marL="0" indent="0">
              <a:buNone/>
            </a:pPr>
            <a:endParaRPr lang="en-US" altLang="ja-JP" dirty="0" smtClean="0"/>
          </a:p>
          <a:p>
            <a:pPr marL="0" indent="0">
              <a:buNone/>
            </a:pPr>
            <a:endParaRPr lang="en-US" altLang="ja-JP" sz="2400" dirty="0" smtClean="0"/>
          </a:p>
          <a:p>
            <a:pPr marL="0" indent="0">
              <a:buNone/>
            </a:pPr>
            <a:endParaRPr lang="en-US" altLang="ja-JP" dirty="0" smtClean="0"/>
          </a:p>
          <a:p>
            <a:pPr marL="0" indent="0">
              <a:buNone/>
            </a:pPr>
            <a:endParaRPr lang="en-US" altLang="ja-JP" dirty="0"/>
          </a:p>
          <a:p>
            <a:pPr marL="0" indent="0">
              <a:buNone/>
            </a:pPr>
            <a:r>
              <a:rPr lang="ja-JP" altLang="en-US" dirty="0" smtClean="0"/>
              <a:t>　　　</a:t>
            </a:r>
            <a:endParaRPr kumimoji="1" lang="ja-JP" altLang="en-US" dirty="0"/>
          </a:p>
        </p:txBody>
      </p:sp>
      <p:sp>
        <p:nvSpPr>
          <p:cNvPr id="5" name="テキスト プレースホルダー 4"/>
          <p:cNvSpPr>
            <a:spLocks noGrp="1"/>
          </p:cNvSpPr>
          <p:nvPr>
            <p:ph type="body" sz="quarter" idx="3"/>
          </p:nvPr>
        </p:nvSpPr>
        <p:spPr/>
        <p:txBody>
          <a:bodyPr/>
          <a:lstStyle/>
          <a:p>
            <a:r>
              <a:rPr kumimoji="1" lang="ja-JP" altLang="en-US" dirty="0" smtClean="0"/>
              <a:t>　　</a:t>
            </a:r>
            <a:endParaRPr kumimoji="1" lang="ja-JP" altLang="en-US" dirty="0"/>
          </a:p>
        </p:txBody>
      </p:sp>
      <p:sp>
        <p:nvSpPr>
          <p:cNvPr id="7" name="スライド番号プレースホルダー 6"/>
          <p:cNvSpPr>
            <a:spLocks noGrp="1"/>
          </p:cNvSpPr>
          <p:nvPr>
            <p:ph type="sldNum" sz="quarter" idx="12"/>
          </p:nvPr>
        </p:nvSpPr>
        <p:spPr/>
        <p:txBody>
          <a:bodyPr/>
          <a:lstStyle/>
          <a:p>
            <a:fld id="{634984FC-AC9B-4D0D-9FA7-B81362FE67A1}" type="slidenum">
              <a:rPr kumimoji="1" lang="ja-JP" altLang="en-US" smtClean="0"/>
              <a:t>3</a:t>
            </a:fld>
            <a:endParaRPr kumimoji="1" lang="ja-JP" altLang="en-US"/>
          </a:p>
        </p:txBody>
      </p:sp>
      <p:sp>
        <p:nvSpPr>
          <p:cNvPr id="11" name="テキスト プレースホルダー 10"/>
          <p:cNvSpPr>
            <a:spLocks noGrp="1"/>
          </p:cNvSpPr>
          <p:nvPr>
            <p:ph type="body" idx="1"/>
          </p:nvPr>
        </p:nvSpPr>
        <p:spPr>
          <a:xfrm>
            <a:off x="839788" y="1681163"/>
            <a:ext cx="10514012" cy="618692"/>
          </a:xfrm>
        </p:spPr>
        <p:txBody>
          <a:bodyPr>
            <a:normAutofit/>
          </a:bodyPr>
          <a:lstStyle/>
          <a:p>
            <a:r>
              <a:rPr kumimoji="1" lang="ja-JP" altLang="en-US" dirty="0" smtClean="0">
                <a:latin typeface="HG丸ｺﾞｼｯｸM-PRO" panose="020F0600000000000000" pitchFamily="50" charset="-128"/>
                <a:ea typeface="HG丸ｺﾞｼｯｸM-PRO" panose="020F0600000000000000" pitchFamily="50" charset="-128"/>
              </a:rPr>
              <a:t>〇これまで</a:t>
            </a:r>
            <a:r>
              <a:rPr lang="ja-JP" altLang="en-US" dirty="0">
                <a:latin typeface="HG丸ｺﾞｼｯｸM-PRO" panose="020F0600000000000000" pitchFamily="50" charset="-128"/>
                <a:ea typeface="HG丸ｺﾞｼｯｸM-PRO" panose="020F0600000000000000" pitchFamily="50" charset="-128"/>
              </a:rPr>
              <a:t>の特定福祉用具</a:t>
            </a:r>
            <a:r>
              <a:rPr lang="ja-JP" altLang="en-US" dirty="0" smtClean="0">
                <a:latin typeface="HG丸ｺﾞｼｯｸM-PRO" panose="020F0600000000000000" pitchFamily="50" charset="-128"/>
                <a:ea typeface="HG丸ｺﾞｼｯｸM-PRO" panose="020F0600000000000000" pitchFamily="50" charset="-128"/>
              </a:rPr>
              <a:t>購入・住宅</a:t>
            </a:r>
            <a:r>
              <a:rPr kumimoji="1" lang="ja-JP" altLang="en-US" dirty="0" smtClean="0">
                <a:latin typeface="HG丸ｺﾞｼｯｸM-PRO" panose="020F0600000000000000" pitchFamily="50" charset="-128"/>
                <a:ea typeface="HG丸ｺﾞｼｯｸM-PRO" panose="020F0600000000000000" pitchFamily="50" charset="-128"/>
              </a:rPr>
              <a:t>改修の償還払いでは・・・</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838198" y="2345084"/>
            <a:ext cx="10514013" cy="369332"/>
          </a:xfrm>
          <a:prstGeom prst="rect">
            <a:avLst/>
          </a:prstGeom>
          <a:noFill/>
        </p:spPr>
        <p:txBody>
          <a:bodyPr wrap="square" rtlCol="0">
            <a:spAutoFit/>
          </a:bodyPr>
          <a:lstStyle/>
          <a:p>
            <a:r>
              <a:rPr lang="ja-JP" altLang="en-US" dirty="0" smtClean="0"/>
              <a:t>　</a:t>
            </a:r>
            <a:r>
              <a:rPr lang="ja-JP" altLang="en-US" dirty="0" smtClean="0">
                <a:latin typeface="HG丸ｺﾞｼｯｸM-PRO" panose="020F0600000000000000" pitchFamily="50" charset="-128"/>
                <a:ea typeface="HG丸ｺﾞｼｯｸM-PRO" panose="020F0600000000000000" pitchFamily="50" charset="-128"/>
              </a:rPr>
              <a:t>利用者は，事業者にいったん</a:t>
            </a:r>
            <a:r>
              <a:rPr lang="ja-JP" altLang="en-US" dirty="0">
                <a:latin typeface="HG丸ｺﾞｼｯｸM-PRO" panose="020F0600000000000000" pitchFamily="50" charset="-128"/>
                <a:ea typeface="HG丸ｺﾞｼｯｸM-PRO" panose="020F0600000000000000" pitchFamily="50" charset="-128"/>
              </a:rPr>
              <a:t>費用の全額を</a:t>
            </a:r>
            <a:r>
              <a:rPr lang="ja-JP" altLang="en-US" dirty="0" smtClean="0">
                <a:latin typeface="HG丸ｺﾞｼｯｸM-PRO" panose="020F0600000000000000" pitchFamily="50" charset="-128"/>
                <a:ea typeface="HG丸ｺﾞｼｯｸM-PRO" panose="020F0600000000000000" pitchFamily="50" charset="-128"/>
              </a:rPr>
              <a:t>支払い，あと</a:t>
            </a:r>
            <a:r>
              <a:rPr lang="ja-JP" altLang="en-US" dirty="0">
                <a:latin typeface="HG丸ｺﾞｼｯｸM-PRO" panose="020F0600000000000000" pitchFamily="50" charset="-128"/>
                <a:ea typeface="HG丸ｺﾞｼｯｸM-PRO" panose="020F0600000000000000" pitchFamily="50" charset="-128"/>
              </a:rPr>
              <a:t>から介護保険</a:t>
            </a:r>
            <a:r>
              <a:rPr lang="ja-JP" altLang="en-US" dirty="0" smtClean="0">
                <a:latin typeface="HG丸ｺﾞｼｯｸM-PRO" panose="020F0600000000000000" pitchFamily="50" charset="-128"/>
                <a:ea typeface="HG丸ｺﾞｼｯｸM-PRO" panose="020F0600000000000000" pitchFamily="50" charset="-128"/>
              </a:rPr>
              <a:t>給付分を市から受け取る。</a:t>
            </a:r>
            <a:endParaRPr lang="en-US" altLang="ja-JP" dirty="0" smtClean="0">
              <a:latin typeface="HG丸ｺﾞｼｯｸM-PRO" panose="020F0600000000000000" pitchFamily="50" charset="-128"/>
              <a:ea typeface="HG丸ｺﾞｼｯｸM-PRO" panose="020F0600000000000000" pitchFamily="50" charset="-128"/>
            </a:endParaRPr>
          </a:p>
        </p:txBody>
      </p:sp>
      <p:sp>
        <p:nvSpPr>
          <p:cNvPr id="13" name="下矢印 12"/>
          <p:cNvSpPr/>
          <p:nvPr/>
        </p:nvSpPr>
        <p:spPr>
          <a:xfrm>
            <a:off x="5389420" y="2787821"/>
            <a:ext cx="429491" cy="395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38199" y="3186545"/>
            <a:ext cx="10514013" cy="400110"/>
          </a:xfrm>
          <a:prstGeom prst="rect">
            <a:avLst/>
          </a:prstGeom>
          <a:noFill/>
        </p:spPr>
        <p:txBody>
          <a:bodyPr wrap="square" rtlCol="0">
            <a:spAutoFit/>
          </a:bodyPr>
          <a:lstStyle/>
          <a:p>
            <a:r>
              <a:rPr kumimoji="1" lang="ja-JP" altLang="en-US" dirty="0" smtClean="0"/>
              <a:t>　</a:t>
            </a:r>
            <a:r>
              <a:rPr kumimoji="1" lang="ja-JP" altLang="en-US" sz="2000" b="1" dirty="0" smtClean="0">
                <a:latin typeface="HG丸ｺﾞｼｯｸM-PRO" panose="020F0600000000000000" pitchFamily="50" charset="-128"/>
                <a:ea typeface="HG丸ｺﾞｼｯｸM-PRO" panose="020F0600000000000000" pitchFamily="50" charset="-128"/>
              </a:rPr>
              <a:t>一時的ではあれ，本来の</a:t>
            </a:r>
            <a:r>
              <a:rPr lang="ja-JP" altLang="en-US" sz="2000" b="1" dirty="0">
                <a:latin typeface="HG丸ｺﾞｼｯｸM-PRO" panose="020F0600000000000000" pitchFamily="50" charset="-128"/>
                <a:ea typeface="HG丸ｺﾞｼｯｸM-PRO" panose="020F0600000000000000" pitchFamily="50" charset="-128"/>
              </a:rPr>
              <a:t>利用者</a:t>
            </a:r>
            <a:r>
              <a:rPr kumimoji="1" lang="ja-JP" altLang="en-US" sz="2000" b="1" dirty="0" smtClean="0">
                <a:latin typeface="HG丸ｺﾞｼｯｸM-PRO" panose="020F0600000000000000" pitchFamily="50" charset="-128"/>
                <a:ea typeface="HG丸ｺﾞｼｯｸM-PRO" panose="020F0600000000000000" pitchFamily="50" charset="-128"/>
              </a:rPr>
              <a:t>負担額以上の出費が必要で，大きな負担・・・</a:t>
            </a:r>
            <a:r>
              <a:rPr kumimoji="1" lang="ja-JP" altLang="en-US" dirty="0" smtClean="0"/>
              <a:t>　</a:t>
            </a:r>
            <a:endParaRPr kumimoji="1" lang="ja-JP" altLang="en-US" dirty="0"/>
          </a:p>
        </p:txBody>
      </p:sp>
      <p:sp>
        <p:nvSpPr>
          <p:cNvPr id="15" name="テキスト ボックス 14"/>
          <p:cNvSpPr txBox="1"/>
          <p:nvPr/>
        </p:nvSpPr>
        <p:spPr>
          <a:xfrm>
            <a:off x="915193" y="4048259"/>
            <a:ext cx="10514013" cy="461665"/>
          </a:xfrm>
          <a:prstGeom prst="rect">
            <a:avLst/>
          </a:prstGeom>
          <a:noFill/>
        </p:spPr>
        <p:txBody>
          <a:bodyPr wrap="square" rtlCol="0">
            <a:spAutoFit/>
          </a:bodyPr>
          <a:lstStyle/>
          <a:p>
            <a:r>
              <a:rPr kumimoji="1" lang="ja-JP" altLang="en-US" sz="2400" b="1" dirty="0" smtClean="0">
                <a:latin typeface="HG丸ｺﾞｼｯｸM-PRO" panose="020F0600000000000000" pitchFamily="50" charset="-128"/>
                <a:ea typeface="HG丸ｺﾞｼｯｸM-PRO" panose="020F0600000000000000" pitchFamily="50" charset="-128"/>
              </a:rPr>
              <a:t>〇受領委任払いでは・・・</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775457" y="4514087"/>
            <a:ext cx="10514013" cy="369332"/>
          </a:xfrm>
          <a:prstGeom prst="rect">
            <a:avLst/>
          </a:prstGeom>
          <a:noFill/>
        </p:spPr>
        <p:txBody>
          <a:bodyPr wrap="square" rtlCol="0">
            <a:spAutoFit/>
          </a:bodyPr>
          <a:lstStyle/>
          <a:p>
            <a:r>
              <a:rPr kumimoji="1" lang="ja-JP" altLang="en-US" dirty="0" smtClean="0"/>
              <a:t>　</a:t>
            </a:r>
            <a:r>
              <a:rPr kumimoji="1" lang="ja-JP" altLang="en-US" dirty="0" smtClean="0">
                <a:latin typeface="HG丸ｺﾞｼｯｸM-PRO" panose="020F0600000000000000" pitchFamily="50" charset="-128"/>
                <a:ea typeface="HG丸ｺﾞｼｯｸM-PRO" panose="020F0600000000000000" pitchFamily="50" charset="-128"/>
              </a:rPr>
              <a:t>利用者は，</a:t>
            </a:r>
            <a:r>
              <a:rPr lang="ja-JP" altLang="en-US" dirty="0" smtClean="0">
                <a:latin typeface="HG丸ｺﾞｼｯｸM-PRO" panose="020F0600000000000000" pitchFamily="50" charset="-128"/>
                <a:ea typeface="HG丸ｺﾞｼｯｸM-PRO" panose="020F0600000000000000" pitchFamily="50" charset="-128"/>
              </a:rPr>
              <a:t>法令上</a:t>
            </a:r>
            <a:r>
              <a:rPr kumimoji="1" lang="ja-JP" altLang="en-US" dirty="0" smtClean="0">
                <a:latin typeface="HG丸ｺﾞｼｯｸM-PRO" panose="020F0600000000000000" pitchFamily="50" charset="-128"/>
                <a:ea typeface="HG丸ｺﾞｼｯｸM-PRO" panose="020F0600000000000000" pitchFamily="50" charset="-128"/>
              </a:rPr>
              <a:t>の利用者負担額のみを事業者に支払い，残りは市が事業者に直接支払う。</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637309" y="5522044"/>
            <a:ext cx="10411692" cy="523220"/>
          </a:xfrm>
          <a:prstGeom prst="rect">
            <a:avLst/>
          </a:prstGeom>
          <a:noFill/>
        </p:spPr>
        <p:txBody>
          <a:bodyPr wrap="square" rtlCol="0">
            <a:spAutoFit/>
          </a:bodyPr>
          <a:lstStyle/>
          <a:p>
            <a:pPr algn="ctr"/>
            <a:r>
              <a:rPr kumimoji="1" lang="ja-JP" altLang="en-US" sz="2800" b="1" u="sng" dirty="0" smtClean="0">
                <a:latin typeface="HG丸ｺﾞｼｯｸM-PRO" panose="020F0600000000000000" pitchFamily="50" charset="-128"/>
                <a:ea typeface="HG丸ｺﾞｼｯｸM-PRO" panose="020F0600000000000000" pitchFamily="50" charset="-128"/>
              </a:rPr>
              <a:t>利用者の一時的負担が大きく軽減！</a:t>
            </a:r>
            <a:endParaRPr kumimoji="1" lang="ja-JP" altLang="en-US" sz="2800" b="1" u="sng" dirty="0">
              <a:latin typeface="HG丸ｺﾞｼｯｸM-PRO" panose="020F0600000000000000" pitchFamily="50" charset="-128"/>
              <a:ea typeface="HG丸ｺﾞｼｯｸM-PRO" panose="020F0600000000000000" pitchFamily="50" charset="-128"/>
            </a:endParaRPr>
          </a:p>
        </p:txBody>
      </p:sp>
      <p:sp>
        <p:nvSpPr>
          <p:cNvPr id="18" name="下矢印 17"/>
          <p:cNvSpPr/>
          <p:nvPr/>
        </p:nvSpPr>
        <p:spPr>
          <a:xfrm>
            <a:off x="5389420" y="4979397"/>
            <a:ext cx="415636" cy="4398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637309" y="3897817"/>
            <a:ext cx="10791897" cy="243385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04314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634984FC-AC9B-4D0D-9FA7-B81362FE67A1}" type="slidenum">
              <a:rPr kumimoji="1" lang="ja-JP" altLang="en-US" smtClean="0"/>
              <a:t>4</a:t>
            </a:fld>
            <a:endParaRPr kumimoji="1" lang="ja-JP" altLang="en-US"/>
          </a:p>
        </p:txBody>
      </p:sp>
      <p:sp>
        <p:nvSpPr>
          <p:cNvPr id="8" name="テキスト ボックス 7"/>
          <p:cNvSpPr txBox="1"/>
          <p:nvPr/>
        </p:nvSpPr>
        <p:spPr>
          <a:xfrm>
            <a:off x="1413810" y="1574806"/>
            <a:ext cx="553998" cy="4410358"/>
          </a:xfrm>
          <a:prstGeom prst="rect">
            <a:avLst/>
          </a:prstGeom>
          <a:solidFill>
            <a:srgbClr val="FFFF00"/>
          </a:solidFill>
          <a:effectLst>
            <a:glow rad="228600">
              <a:schemeClr val="accent1">
                <a:satMod val="175000"/>
                <a:alpha val="40000"/>
              </a:schemeClr>
            </a:glow>
          </a:effectLst>
          <a:scene3d>
            <a:camera prst="orthographicFront"/>
            <a:lightRig rig="threePt" dir="t"/>
          </a:scene3d>
          <a:sp3d>
            <a:bevelT/>
          </a:sp3d>
        </p:spPr>
        <p:txBody>
          <a:bodyPr vert="eaVert"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　龍ケ崎市への事業者登録</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2513083" y="1573179"/>
            <a:ext cx="553998" cy="4411985"/>
          </a:xfrm>
          <a:prstGeom prst="rect">
            <a:avLst/>
          </a:prstGeom>
          <a:solidFill>
            <a:srgbClr val="FFFF00"/>
          </a:solidFill>
          <a:effectLst>
            <a:glow rad="228600">
              <a:schemeClr val="accent1">
                <a:satMod val="175000"/>
                <a:alpha val="40000"/>
              </a:schemeClr>
            </a:glow>
          </a:effectLst>
          <a:scene3d>
            <a:camera prst="orthographicFront"/>
            <a:lightRig rig="threePt" dir="t"/>
          </a:scene3d>
          <a:sp3d>
            <a:bevelT/>
          </a:sp3d>
        </p:spPr>
        <p:txBody>
          <a:bodyPr vert="eaVert" wrap="square" rtlCol="0">
            <a:spAutoFit/>
          </a:bodyPr>
          <a:lstStyle/>
          <a:p>
            <a:r>
              <a:rPr lang="ja-JP" altLang="en-US" sz="2400" b="1" dirty="0">
                <a:latin typeface="HG丸ｺﾞｼｯｸM-PRO" panose="020F0600000000000000" pitchFamily="50" charset="-128"/>
                <a:ea typeface="HG丸ｺﾞｼｯｸM-PRO" panose="020F0600000000000000" pitchFamily="50" charset="-128"/>
              </a:rPr>
              <a:t>　</a:t>
            </a:r>
            <a:r>
              <a:rPr lang="ja-JP" altLang="en-US" sz="2400" b="1" dirty="0" smtClean="0">
                <a:latin typeface="HG丸ｺﾞｼｯｸM-PRO" panose="020F0600000000000000" pitchFamily="50" charset="-128"/>
                <a:ea typeface="HG丸ｺﾞｼｯｸM-PRO" panose="020F0600000000000000" pitchFamily="50" charset="-128"/>
              </a:rPr>
              <a:t>市への事前申請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3947020" y="1551006"/>
            <a:ext cx="553998" cy="4434158"/>
          </a:xfrm>
          <a:prstGeom prst="rect">
            <a:avLst/>
          </a:prstGeom>
          <a:solidFill>
            <a:srgbClr val="FFFF00"/>
          </a:solidFill>
          <a:effectLst>
            <a:glow rad="228600">
              <a:schemeClr val="accent1">
                <a:satMod val="175000"/>
                <a:alpha val="40000"/>
              </a:schemeClr>
            </a:glow>
          </a:effectLst>
          <a:scene3d>
            <a:camera prst="orthographicFront"/>
            <a:lightRig rig="threePt" dir="t"/>
          </a:scene3d>
          <a:sp3d>
            <a:bevelT/>
          </a:sp3d>
        </p:spPr>
        <p:txBody>
          <a:bodyPr vert="eaVert"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　市からの事前確認結果の連絡</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5310497" y="1576365"/>
            <a:ext cx="553998" cy="4408799"/>
          </a:xfrm>
          <a:prstGeom prst="rect">
            <a:avLst/>
          </a:prstGeom>
          <a:solidFill>
            <a:srgbClr val="FFFF00"/>
          </a:solidFill>
          <a:effectLst>
            <a:glow rad="228600">
              <a:schemeClr val="accent1">
                <a:satMod val="175000"/>
                <a:alpha val="40000"/>
              </a:schemeClr>
            </a:glow>
          </a:effectLst>
          <a:scene3d>
            <a:camera prst="orthographicFront"/>
            <a:lightRig rig="threePt" dir="t"/>
          </a:scene3d>
          <a:sp3d>
            <a:bevelT/>
          </a:sp3d>
        </p:spPr>
        <p:txBody>
          <a:bodyPr vert="eaVert"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　工事施工又は福祉用具購入</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9265039" y="1551006"/>
            <a:ext cx="553998" cy="4434157"/>
          </a:xfrm>
          <a:prstGeom prst="rect">
            <a:avLst/>
          </a:prstGeom>
          <a:solidFill>
            <a:srgbClr val="FFFF00"/>
          </a:solidFill>
          <a:effectLst>
            <a:glow rad="228600">
              <a:schemeClr val="accent1">
                <a:satMod val="175000"/>
                <a:alpha val="40000"/>
              </a:schemeClr>
            </a:glow>
          </a:effectLst>
          <a:scene3d>
            <a:camera prst="orthographicFront"/>
            <a:lightRig rig="threePt" dir="t"/>
          </a:scene3d>
          <a:sp3d>
            <a:bevelT/>
          </a:sp3d>
        </p:spPr>
        <p:txBody>
          <a:bodyPr vert="eaVert" wrap="square" rtlCol="0">
            <a:spAutoFit/>
          </a:bodyPr>
          <a:lstStyle/>
          <a:p>
            <a:r>
              <a:rPr lang="ja-JP" altLang="en-US" sz="2400" b="1" dirty="0">
                <a:latin typeface="HG丸ｺﾞｼｯｸM-PRO" panose="020F0600000000000000" pitchFamily="50" charset="-128"/>
                <a:ea typeface="HG丸ｺﾞｼｯｸM-PRO" panose="020F0600000000000000" pitchFamily="50" charset="-128"/>
              </a:rPr>
              <a:t>　市</a:t>
            </a:r>
            <a:r>
              <a:rPr lang="ja-JP" altLang="en-US" sz="2400" b="1" dirty="0" smtClean="0">
                <a:latin typeface="HG丸ｺﾞｼｯｸM-PRO" panose="020F0600000000000000" pitchFamily="50" charset="-128"/>
                <a:ea typeface="HG丸ｺﾞｼｯｸM-PRO" panose="020F0600000000000000" pitchFamily="50" charset="-128"/>
              </a:rPr>
              <a:t>からの保険給付額支払い</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10474219" y="1573180"/>
            <a:ext cx="553998" cy="4411984"/>
          </a:xfrm>
          <a:prstGeom prst="rect">
            <a:avLst/>
          </a:prstGeom>
          <a:solidFill>
            <a:srgbClr val="FFFF00"/>
          </a:solidFill>
          <a:effectLst>
            <a:glow rad="228600">
              <a:schemeClr val="accent1">
                <a:satMod val="175000"/>
                <a:alpha val="40000"/>
              </a:schemeClr>
            </a:glow>
          </a:effectLst>
          <a:scene3d>
            <a:camera prst="orthographicFront"/>
            <a:lightRig rig="threePt" dir="t"/>
          </a:scene3d>
          <a:sp3d>
            <a:bevelT/>
          </a:sp3d>
        </p:spPr>
        <p:txBody>
          <a:bodyPr vert="eaVert"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　終了</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20" name="右矢印 19"/>
          <p:cNvSpPr/>
          <p:nvPr/>
        </p:nvSpPr>
        <p:spPr>
          <a:xfrm>
            <a:off x="2088926" y="2879431"/>
            <a:ext cx="327632" cy="4710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a:off x="4711234" y="2851557"/>
            <a:ext cx="316445"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3349405" y="2823847"/>
            <a:ext cx="308955" cy="4849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タイトル 1"/>
          <p:cNvSpPr>
            <a:spLocks noGrp="1"/>
          </p:cNvSpPr>
          <p:nvPr>
            <p:ph type="title"/>
          </p:nvPr>
        </p:nvSpPr>
        <p:spPr>
          <a:xfrm>
            <a:off x="1079500" y="365126"/>
            <a:ext cx="10274300" cy="71553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ln>
            <a:noFill/>
          </a:ln>
          <a:effectLst>
            <a:glow rad="228600">
              <a:schemeClr val="accent1">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0000"/>
          </a:bodyPr>
          <a:lstStyle/>
          <a:p>
            <a:r>
              <a:rPr kumimoji="1" lang="en-US" altLang="ja-JP" sz="3600" dirty="0" smtClean="0">
                <a:latin typeface="HGP創英角ｺﾞｼｯｸUB" panose="020B0900000000000000" pitchFamily="50" charset="-128"/>
                <a:ea typeface="HGP創英角ｺﾞｼｯｸUB" panose="020B0900000000000000" pitchFamily="50" charset="-128"/>
              </a:rPr>
              <a:t/>
            </a:r>
            <a:br>
              <a:rPr kumimoji="1" lang="en-US" altLang="ja-JP" sz="3600" dirty="0" smtClean="0">
                <a:latin typeface="HGP創英角ｺﾞｼｯｸUB" panose="020B0900000000000000" pitchFamily="50" charset="-128"/>
                <a:ea typeface="HGP創英角ｺﾞｼｯｸUB" panose="020B0900000000000000" pitchFamily="50" charset="-128"/>
              </a:rPr>
            </a:br>
            <a:r>
              <a:rPr kumimoji="1" lang="ja-JP" altLang="en-US" sz="3600" dirty="0" smtClean="0">
                <a:latin typeface="HG丸ｺﾞｼｯｸM-PRO" panose="020F0600000000000000" pitchFamily="50" charset="-128"/>
                <a:ea typeface="HG丸ｺﾞｼｯｸM-PRO" panose="020F0600000000000000" pitchFamily="50" charset="-128"/>
              </a:rPr>
              <a:t>（２）</a:t>
            </a:r>
            <a:r>
              <a:rPr lang="ja-JP" altLang="en-US" sz="3600" dirty="0" smtClean="0">
                <a:latin typeface="HG丸ｺﾞｼｯｸM-PRO" panose="020F0600000000000000" pitchFamily="50" charset="-128"/>
                <a:ea typeface="HG丸ｺﾞｼｯｸM-PRO" panose="020F0600000000000000" pitchFamily="50" charset="-128"/>
              </a:rPr>
              <a:t>全体の流れ</a:t>
            </a:r>
            <a:r>
              <a:rPr lang="en-US" altLang="ja-JP" sz="3600" dirty="0">
                <a:latin typeface="HG丸ｺﾞｼｯｸM-PRO" panose="020F0600000000000000" pitchFamily="50" charset="-128"/>
                <a:ea typeface="HG丸ｺﾞｼｯｸM-PRO" panose="020F0600000000000000" pitchFamily="50" charset="-128"/>
              </a:rPr>
              <a:t/>
            </a:r>
            <a:br>
              <a:rPr lang="en-US" altLang="ja-JP" sz="3600" dirty="0">
                <a:latin typeface="HG丸ｺﾞｼｯｸM-PRO" panose="020F0600000000000000" pitchFamily="50" charset="-128"/>
                <a:ea typeface="HG丸ｺﾞｼｯｸM-PRO" panose="020F0600000000000000" pitchFamily="50" charset="-128"/>
              </a:rPr>
            </a:b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6750771" y="1573179"/>
            <a:ext cx="553998" cy="4411503"/>
          </a:xfrm>
          <a:prstGeom prst="rect">
            <a:avLst/>
          </a:prstGeom>
          <a:solidFill>
            <a:srgbClr val="FFFF00"/>
          </a:solidFill>
          <a:effectLst>
            <a:glow rad="228600">
              <a:schemeClr val="accent1">
                <a:satMod val="175000"/>
                <a:alpha val="40000"/>
              </a:schemeClr>
            </a:glow>
          </a:effectLst>
          <a:scene3d>
            <a:camera prst="orthographicFront"/>
            <a:lightRig rig="threePt" dir="t"/>
          </a:scene3d>
          <a:sp3d>
            <a:bevelT/>
          </a:sp3d>
        </p:spPr>
        <p:txBody>
          <a:bodyPr vert="eaVert"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　利用者自己負担額の受領</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7983389" y="1573180"/>
            <a:ext cx="553998" cy="4411984"/>
          </a:xfrm>
          <a:prstGeom prst="rect">
            <a:avLst/>
          </a:prstGeom>
          <a:solidFill>
            <a:srgbClr val="FFFF00"/>
          </a:solidFill>
          <a:effectLst>
            <a:glow rad="228600">
              <a:schemeClr val="accent1">
                <a:satMod val="175000"/>
                <a:alpha val="40000"/>
              </a:schemeClr>
            </a:glow>
          </a:effectLst>
          <a:scene3d>
            <a:camera prst="orthographicFront"/>
            <a:lightRig rig="threePt" dir="t"/>
          </a:scene3d>
          <a:sp3d>
            <a:bevelT/>
          </a:sp3d>
        </p:spPr>
        <p:txBody>
          <a:bodyPr vert="eaVert" wrap="square" rtlCol="0">
            <a:spAutoFit/>
          </a:bodyPr>
          <a:lstStyle/>
          <a:p>
            <a:r>
              <a:rPr lang="ja-JP" altLang="en-US" sz="2400" b="1" dirty="0" smtClean="0">
                <a:latin typeface="HG丸ｺﾞｼｯｸM-PRO" panose="020F0600000000000000" pitchFamily="50" charset="-128"/>
                <a:ea typeface="HG丸ｺﾞｼｯｸM-PRO" panose="020F0600000000000000" pitchFamily="50" charset="-128"/>
              </a:rPr>
              <a:t>　市へ</a:t>
            </a:r>
            <a:r>
              <a:rPr lang="ja-JP" altLang="en-US" sz="2400" b="1" dirty="0">
                <a:latin typeface="HG丸ｺﾞｼｯｸM-PRO" panose="020F0600000000000000" pitchFamily="50" charset="-128"/>
                <a:ea typeface="HG丸ｺﾞｼｯｸM-PRO" panose="020F0600000000000000" pitchFamily="50" charset="-128"/>
              </a:rPr>
              <a:t>の</a:t>
            </a:r>
            <a:r>
              <a:rPr lang="ja-JP" altLang="en-US" sz="2400" b="1" dirty="0" smtClean="0">
                <a:latin typeface="HG丸ｺﾞｼｯｸM-PRO" panose="020F0600000000000000" pitchFamily="50" charset="-128"/>
                <a:ea typeface="HG丸ｺﾞｼｯｸM-PRO" panose="020F0600000000000000" pitchFamily="50" charset="-128"/>
              </a:rPr>
              <a:t>事後申請</a:t>
            </a:r>
            <a:endParaRPr kumimoji="1" lang="ja-JP" altLang="en-US" sz="2400" b="1" dirty="0">
              <a:latin typeface="HG丸ｺﾞｼｯｸM-PRO" panose="020F0600000000000000" pitchFamily="50" charset="-128"/>
              <a:ea typeface="HG丸ｺﾞｼｯｸM-PRO" panose="020F0600000000000000" pitchFamily="50" charset="-128"/>
            </a:endParaRPr>
          </a:p>
        </p:txBody>
      </p:sp>
      <p:sp>
        <p:nvSpPr>
          <p:cNvPr id="37" name="右矢印 36"/>
          <p:cNvSpPr/>
          <p:nvPr/>
        </p:nvSpPr>
        <p:spPr>
          <a:xfrm>
            <a:off x="6145786" y="2851557"/>
            <a:ext cx="385069"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右矢印 37"/>
          <p:cNvSpPr/>
          <p:nvPr/>
        </p:nvSpPr>
        <p:spPr>
          <a:xfrm>
            <a:off x="7510990" y="2851719"/>
            <a:ext cx="385069"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右矢印 38"/>
          <p:cNvSpPr/>
          <p:nvPr/>
        </p:nvSpPr>
        <p:spPr>
          <a:xfrm>
            <a:off x="8708678" y="2872503"/>
            <a:ext cx="385069"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右矢印 39"/>
          <p:cNvSpPr/>
          <p:nvPr/>
        </p:nvSpPr>
        <p:spPr>
          <a:xfrm>
            <a:off x="10017918" y="2900551"/>
            <a:ext cx="385069"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26578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018934019"/>
              </p:ext>
            </p:extLst>
          </p:nvPr>
        </p:nvGraphicFramePr>
        <p:xfrm>
          <a:off x="665018" y="463569"/>
          <a:ext cx="11125201" cy="5764059"/>
        </p:xfrm>
        <a:graphic>
          <a:graphicData uri="http://schemas.openxmlformats.org/drawingml/2006/table">
            <a:tbl>
              <a:tblPr firstRow="1" bandRow="1">
                <a:tableStyleId>{5C22544A-7EE6-4342-B048-85BDC9FD1C3A}</a:tableStyleId>
              </a:tblPr>
              <a:tblGrid>
                <a:gridCol w="2781300">
                  <a:extLst>
                    <a:ext uri="{9D8B030D-6E8A-4147-A177-3AD203B41FA5}">
                      <a16:colId xmlns:a16="http://schemas.microsoft.com/office/drawing/2014/main" val="1816896589"/>
                    </a:ext>
                  </a:extLst>
                </a:gridCol>
                <a:gridCol w="3726941">
                  <a:extLst>
                    <a:ext uri="{9D8B030D-6E8A-4147-A177-3AD203B41FA5}">
                      <a16:colId xmlns:a16="http://schemas.microsoft.com/office/drawing/2014/main" val="3501309265"/>
                    </a:ext>
                  </a:extLst>
                </a:gridCol>
                <a:gridCol w="4616960">
                  <a:extLst>
                    <a:ext uri="{9D8B030D-6E8A-4147-A177-3AD203B41FA5}">
                      <a16:colId xmlns:a16="http://schemas.microsoft.com/office/drawing/2014/main" val="66759155"/>
                    </a:ext>
                  </a:extLst>
                </a:gridCol>
              </a:tblGrid>
              <a:tr h="491019">
                <a:tc gridSpan="3">
                  <a:txBody>
                    <a:bodyPr/>
                    <a:lstStyle/>
                    <a:p>
                      <a:pPr algn="ctr"/>
                      <a:r>
                        <a:rPr kumimoji="1" lang="en-US" altLang="ja-JP" sz="2400" dirty="0" smtClean="0">
                          <a:latin typeface="HG丸ｺﾞｼｯｸM-PRO" panose="020F0600000000000000" pitchFamily="50" charset="-128"/>
                          <a:ea typeface="HG丸ｺﾞｼｯｸM-PRO" panose="020F0600000000000000" pitchFamily="50" charset="-128"/>
                        </a:rPr>
                        <a:t>【</a:t>
                      </a:r>
                      <a:r>
                        <a:rPr kumimoji="1" lang="ja-JP" altLang="en-US" sz="2400" dirty="0" smtClean="0">
                          <a:latin typeface="HG丸ｺﾞｼｯｸM-PRO" panose="020F0600000000000000" pitchFamily="50" charset="-128"/>
                          <a:ea typeface="HG丸ｺﾞｼｯｸM-PRO" panose="020F0600000000000000" pitchFamily="50" charset="-128"/>
                        </a:rPr>
                        <a:t>特定福祉用具販売手続きの変更点</a:t>
                      </a:r>
                      <a:r>
                        <a:rPr kumimoji="1" lang="en-US" altLang="ja-JP" sz="2400" dirty="0" smtClean="0">
                          <a:latin typeface="HG丸ｺﾞｼｯｸM-PRO" panose="020F0600000000000000" pitchFamily="50" charset="-128"/>
                          <a:ea typeface="HG丸ｺﾞｼｯｸM-PRO" panose="020F0600000000000000" pitchFamily="50" charset="-128"/>
                        </a:rPr>
                        <a:t>】</a:t>
                      </a:r>
                      <a:r>
                        <a:rPr kumimoji="1" lang="en-US" altLang="ja-JP" sz="2400" dirty="0" smtClean="0">
                          <a:solidFill>
                            <a:srgbClr val="FF0000"/>
                          </a:solidFill>
                          <a:latin typeface="HG丸ｺﾞｼｯｸM-PRO" panose="020F0600000000000000" pitchFamily="50" charset="-128"/>
                          <a:ea typeface="HG丸ｺﾞｼｯｸM-PRO" panose="020F0600000000000000" pitchFamily="50" charset="-128"/>
                        </a:rPr>
                        <a:t>※</a:t>
                      </a:r>
                      <a:r>
                        <a:rPr kumimoji="1" lang="ja-JP" altLang="en-US" sz="2400" dirty="0" smtClean="0">
                          <a:solidFill>
                            <a:srgbClr val="FF0000"/>
                          </a:solidFill>
                          <a:latin typeface="HG丸ｺﾞｼｯｸM-PRO" panose="020F0600000000000000" pitchFamily="50" charset="-128"/>
                          <a:ea typeface="HG丸ｺﾞｼｯｸM-PRO" panose="020F0600000000000000" pitchFamily="50" charset="-128"/>
                        </a:rPr>
                        <a:t>変更点は赤文字</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12294296"/>
                  </a:ext>
                </a:extLst>
              </a:tr>
              <a:tr h="364173">
                <a:tc>
                  <a:txBody>
                    <a:bodyPr/>
                    <a:lstStyle/>
                    <a:p>
                      <a:pPr algn="ctr"/>
                      <a:r>
                        <a:rPr kumimoji="1" lang="en-US" altLang="ja-JP" sz="200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手続き</a:t>
                      </a:r>
                      <a:r>
                        <a:rPr kumimoji="1" lang="en-US" altLang="ja-JP" sz="2000" dirty="0" smtClean="0">
                          <a:latin typeface="HG丸ｺﾞｼｯｸM-PRO" panose="020F0600000000000000" pitchFamily="50" charset="-128"/>
                          <a:ea typeface="HG丸ｺﾞｼｯｸM-PRO" panose="020F0600000000000000" pitchFamily="50" charset="-128"/>
                        </a:rPr>
                        <a:t>】</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smtClean="0">
                          <a:latin typeface="HG丸ｺﾞｼｯｸM-PRO" panose="020F0600000000000000" pitchFamily="50" charset="-128"/>
                          <a:ea typeface="HG丸ｺﾞｼｯｸM-PRO" panose="020F0600000000000000" pitchFamily="50" charset="-128"/>
                        </a:rPr>
                        <a:t>（１）償還払い</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smtClean="0">
                          <a:latin typeface="HG丸ｺﾞｼｯｸM-PRO" panose="020F0600000000000000" pitchFamily="50" charset="-128"/>
                          <a:ea typeface="HG丸ｺﾞｼｯｸM-PRO" panose="020F0600000000000000" pitchFamily="50" charset="-128"/>
                        </a:rPr>
                        <a:t>（２）（新）受領委任払い</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750996880"/>
                  </a:ext>
                </a:extLst>
              </a:tr>
              <a:tr h="364173">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・事業者登録</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smtClean="0">
                          <a:latin typeface="HG丸ｺﾞｼｯｸM-PRO" panose="020F0600000000000000" pitchFamily="50" charset="-128"/>
                          <a:ea typeface="HG丸ｺﾞｼｯｸM-PRO" panose="020F0600000000000000" pitchFamily="50" charset="-128"/>
                        </a:rPr>
                        <a:t>－</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pPr algn="l"/>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受領委任払いを利用する特定福祉用具販売事業者について必要</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321372042"/>
                  </a:ext>
                </a:extLst>
              </a:tr>
              <a:tr h="364173">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・事前申請様式</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新しい様式</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887539525"/>
                  </a:ext>
                </a:extLst>
              </a:tr>
              <a:tr h="364173">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・添付資料</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372158158"/>
                  </a:ext>
                </a:extLst>
              </a:tr>
              <a:tr h="364173">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・市の事前審査</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685827500"/>
                  </a:ext>
                </a:extLst>
              </a:tr>
              <a:tr h="364173">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・事後申請様式</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新しい様式</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85509839"/>
                  </a:ext>
                </a:extLst>
              </a:tr>
              <a:tr h="611296">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・利用者の支払い</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これまでどおり（いったん全額を負担）</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当初から介護保険制度での利用者負担分のみ</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26226553"/>
                  </a:ext>
                </a:extLst>
              </a:tr>
              <a:tr h="611296">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・介護保険給付分の支払先</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これまでどおり（利用者本人へ）</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特定福祉用具販売事業者へ</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91014409"/>
                  </a:ext>
                </a:extLst>
              </a:tr>
              <a:tr h="364173">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　　</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120219623"/>
                  </a:ext>
                </a:extLst>
              </a:tr>
              <a:tr h="364173">
                <a:tc gridSpan="3">
                  <a:txBody>
                    <a:bodyPr/>
                    <a:lstStyle/>
                    <a:p>
                      <a:pPr algn="l"/>
                      <a:r>
                        <a:rPr kumimoji="1" lang="en-US" altLang="ja-JP" sz="200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上記の手続きに必要な様式などは，龍ケ崎市の公式ホームページからダウンロードできます。</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27654079"/>
                  </a:ext>
                </a:extLst>
              </a:tr>
              <a:tr h="364173">
                <a:tc gridSpan="3">
                  <a:txBody>
                    <a:bodyPr/>
                    <a:lstStyle/>
                    <a:p>
                      <a:pPr algn="l"/>
                      <a:r>
                        <a:rPr kumimoji="1" lang="en-US" altLang="ja-JP" sz="200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この資料内では，特定介護予防福祉用具も含めて「特定福祉用具」と表記しています。</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574814662"/>
                  </a:ext>
                </a:extLst>
              </a:tr>
            </a:tbl>
          </a:graphicData>
        </a:graphic>
      </p:graphicFrame>
      <p:sp>
        <p:nvSpPr>
          <p:cNvPr id="2" name="スライド番号プレースホルダー 1"/>
          <p:cNvSpPr>
            <a:spLocks noGrp="1"/>
          </p:cNvSpPr>
          <p:nvPr>
            <p:ph type="sldNum" sz="quarter" idx="12"/>
          </p:nvPr>
        </p:nvSpPr>
        <p:spPr/>
        <p:txBody>
          <a:bodyPr/>
          <a:lstStyle/>
          <a:p>
            <a:fld id="{634984FC-AC9B-4D0D-9FA7-B81362FE67A1}" type="slidenum">
              <a:rPr kumimoji="1" lang="ja-JP" altLang="en-US" smtClean="0"/>
              <a:t>5</a:t>
            </a:fld>
            <a:endParaRPr kumimoji="1" lang="ja-JP" altLang="en-US"/>
          </a:p>
        </p:txBody>
      </p:sp>
    </p:spTree>
    <p:extLst>
      <p:ext uri="{BB962C8B-B14F-4D97-AF65-F5344CB8AC3E}">
        <p14:creationId xmlns:p14="http://schemas.microsoft.com/office/powerpoint/2010/main" val="580225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80228711"/>
              </p:ext>
            </p:extLst>
          </p:nvPr>
        </p:nvGraphicFramePr>
        <p:xfrm>
          <a:off x="665018" y="463570"/>
          <a:ext cx="11166765" cy="5894446"/>
        </p:xfrm>
        <a:graphic>
          <a:graphicData uri="http://schemas.openxmlformats.org/drawingml/2006/table">
            <a:tbl>
              <a:tblPr firstRow="1" bandRow="1">
                <a:tableStyleId>{5C22544A-7EE6-4342-B048-85BDC9FD1C3A}</a:tableStyleId>
              </a:tblPr>
              <a:tblGrid>
                <a:gridCol w="2791691">
                  <a:extLst>
                    <a:ext uri="{9D8B030D-6E8A-4147-A177-3AD203B41FA5}">
                      <a16:colId xmlns:a16="http://schemas.microsoft.com/office/drawing/2014/main" val="1816896589"/>
                    </a:ext>
                  </a:extLst>
                </a:gridCol>
                <a:gridCol w="3740865">
                  <a:extLst>
                    <a:ext uri="{9D8B030D-6E8A-4147-A177-3AD203B41FA5}">
                      <a16:colId xmlns:a16="http://schemas.microsoft.com/office/drawing/2014/main" val="3501309265"/>
                    </a:ext>
                  </a:extLst>
                </a:gridCol>
                <a:gridCol w="4634209">
                  <a:extLst>
                    <a:ext uri="{9D8B030D-6E8A-4147-A177-3AD203B41FA5}">
                      <a16:colId xmlns:a16="http://schemas.microsoft.com/office/drawing/2014/main" val="66759155"/>
                    </a:ext>
                  </a:extLst>
                </a:gridCol>
              </a:tblGrid>
              <a:tr h="463801">
                <a:tc gridSpan="3">
                  <a:txBody>
                    <a:bodyPr/>
                    <a:lstStyle/>
                    <a:p>
                      <a:pPr algn="ctr"/>
                      <a:r>
                        <a:rPr kumimoji="1" lang="en-US" altLang="ja-JP" sz="2400" dirty="0" smtClean="0">
                          <a:latin typeface="HG丸ｺﾞｼｯｸM-PRO" panose="020F0600000000000000" pitchFamily="50" charset="-128"/>
                          <a:ea typeface="HG丸ｺﾞｼｯｸM-PRO" panose="020F0600000000000000" pitchFamily="50" charset="-128"/>
                        </a:rPr>
                        <a:t>【</a:t>
                      </a:r>
                      <a:r>
                        <a:rPr kumimoji="1" lang="ja-JP" altLang="en-US" sz="2400" dirty="0" smtClean="0">
                          <a:latin typeface="HG丸ｺﾞｼｯｸM-PRO" panose="020F0600000000000000" pitchFamily="50" charset="-128"/>
                          <a:ea typeface="HG丸ｺﾞｼｯｸM-PRO" panose="020F0600000000000000" pitchFamily="50" charset="-128"/>
                        </a:rPr>
                        <a:t>住宅改修手続きの変更点</a:t>
                      </a:r>
                      <a:r>
                        <a:rPr kumimoji="1" lang="en-US" altLang="ja-JP" sz="2400" dirty="0" smtClean="0">
                          <a:latin typeface="HG丸ｺﾞｼｯｸM-PRO" panose="020F0600000000000000" pitchFamily="50" charset="-128"/>
                          <a:ea typeface="HG丸ｺﾞｼｯｸM-PRO" panose="020F0600000000000000" pitchFamily="50" charset="-128"/>
                        </a:rPr>
                        <a:t>】</a:t>
                      </a:r>
                      <a:r>
                        <a:rPr kumimoji="1" lang="en-US" altLang="ja-JP" sz="2400" dirty="0" smtClean="0">
                          <a:solidFill>
                            <a:srgbClr val="FF0000"/>
                          </a:solidFill>
                          <a:latin typeface="HG丸ｺﾞｼｯｸM-PRO" panose="020F0600000000000000" pitchFamily="50" charset="-128"/>
                          <a:ea typeface="HG丸ｺﾞｼｯｸM-PRO" panose="020F0600000000000000" pitchFamily="50" charset="-128"/>
                        </a:rPr>
                        <a:t>※</a:t>
                      </a:r>
                      <a:r>
                        <a:rPr kumimoji="1" lang="ja-JP" altLang="en-US" sz="2400" dirty="0" smtClean="0">
                          <a:solidFill>
                            <a:srgbClr val="FF0000"/>
                          </a:solidFill>
                          <a:latin typeface="HG丸ｺﾞｼｯｸM-PRO" panose="020F0600000000000000" pitchFamily="50" charset="-128"/>
                          <a:ea typeface="HG丸ｺﾞｼｯｸM-PRO" panose="020F0600000000000000" pitchFamily="50" charset="-128"/>
                        </a:rPr>
                        <a:t>変更点は赤文字</a:t>
                      </a:r>
                      <a:endParaRPr kumimoji="1" lang="ja-JP" altLang="en-US" sz="2400" dirty="0">
                        <a:solidFill>
                          <a:srgbClr val="FF0000"/>
                        </a:solidFill>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12294296"/>
                  </a:ext>
                </a:extLst>
              </a:tr>
              <a:tr h="374276">
                <a:tc>
                  <a:txBody>
                    <a:bodyPr/>
                    <a:lstStyle/>
                    <a:p>
                      <a:pPr algn="ctr"/>
                      <a:r>
                        <a:rPr kumimoji="1" lang="en-US" altLang="ja-JP" sz="200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手続き</a:t>
                      </a:r>
                      <a:r>
                        <a:rPr kumimoji="1" lang="en-US" altLang="ja-JP" sz="2000" dirty="0" smtClean="0">
                          <a:latin typeface="HG丸ｺﾞｼｯｸM-PRO" panose="020F0600000000000000" pitchFamily="50" charset="-128"/>
                          <a:ea typeface="HG丸ｺﾞｼｯｸM-PRO" panose="020F0600000000000000" pitchFamily="50" charset="-128"/>
                        </a:rPr>
                        <a:t>】</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smtClean="0">
                          <a:latin typeface="HG丸ｺﾞｼｯｸM-PRO" panose="020F0600000000000000" pitchFamily="50" charset="-128"/>
                          <a:ea typeface="HG丸ｺﾞｼｯｸM-PRO" panose="020F0600000000000000" pitchFamily="50" charset="-128"/>
                        </a:rPr>
                        <a:t>（１）償還払い</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smtClean="0">
                          <a:latin typeface="HG丸ｺﾞｼｯｸM-PRO" panose="020F0600000000000000" pitchFamily="50" charset="-128"/>
                          <a:ea typeface="HG丸ｺﾞｼｯｸM-PRO" panose="020F0600000000000000" pitchFamily="50" charset="-128"/>
                        </a:rPr>
                        <a:t>（２）（新）受領委任払い</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750996880"/>
                  </a:ext>
                </a:extLst>
              </a:tr>
              <a:tr h="662180">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・事業者登録</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2000" dirty="0" smtClean="0">
                          <a:latin typeface="HG丸ｺﾞｼｯｸM-PRO" panose="020F0600000000000000" pitchFamily="50" charset="-128"/>
                          <a:ea typeface="HG丸ｺﾞｼｯｸM-PRO" panose="020F0600000000000000" pitchFamily="50" charset="-128"/>
                        </a:rPr>
                        <a:t>－</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pPr algn="l"/>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受領委任払いを利用する住宅改修事業者について必要</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321372042"/>
                  </a:ext>
                </a:extLst>
              </a:tr>
              <a:tr h="950085">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・事前申請様式</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新しい様式</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887539525"/>
                  </a:ext>
                </a:extLst>
              </a:tr>
              <a:tr h="374276">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・添付資料</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372158158"/>
                  </a:ext>
                </a:extLst>
              </a:tr>
              <a:tr h="374276">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・市の事前審査</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685827500"/>
                  </a:ext>
                </a:extLst>
              </a:tr>
              <a:tr h="374276">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・事後申請様式</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新しい様式</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85509839"/>
                  </a:ext>
                </a:extLst>
              </a:tr>
              <a:tr h="662180">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・利用者の支払い</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これまでどおり（いったん全額を負担）</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当初から介護保険制度での利用者負担分のみ</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26226553"/>
                  </a:ext>
                </a:extLst>
              </a:tr>
              <a:tr h="662180">
                <a:tc>
                  <a:txBody>
                    <a:bodyPr/>
                    <a:lstStyle/>
                    <a:p>
                      <a:pPr algn="l"/>
                      <a:r>
                        <a:rPr kumimoji="1" lang="ja-JP" altLang="en-US" sz="2000" dirty="0" smtClean="0">
                          <a:latin typeface="HG丸ｺﾞｼｯｸM-PRO" panose="020F0600000000000000" pitchFamily="50" charset="-128"/>
                          <a:ea typeface="HG丸ｺﾞｼｯｸM-PRO" panose="020F0600000000000000" pitchFamily="50" charset="-128"/>
                        </a:rPr>
                        <a:t>・介護保険給付分の支払先</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dirty="0" smtClean="0">
                          <a:latin typeface="HG丸ｺﾞｼｯｸM-PRO" panose="020F0600000000000000" pitchFamily="50" charset="-128"/>
                          <a:ea typeface="HG丸ｺﾞｼｯｸM-PRO" panose="020F0600000000000000" pitchFamily="50" charset="-128"/>
                        </a:rPr>
                        <a:t>これまでどおり（利用者本人へ）</a:t>
                      </a:r>
                      <a:endParaRPr kumimoji="1" lang="ja-JP" altLang="en-US" sz="20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2000" b="1" dirty="0" smtClean="0">
                          <a:solidFill>
                            <a:srgbClr val="FF0000"/>
                          </a:solidFill>
                          <a:latin typeface="HG丸ｺﾞｼｯｸM-PRO" panose="020F0600000000000000" pitchFamily="50" charset="-128"/>
                          <a:ea typeface="HG丸ｺﾞｼｯｸM-PRO" panose="020F0600000000000000" pitchFamily="50" charset="-128"/>
                        </a:rPr>
                        <a:t>住宅改修事業者へ</a:t>
                      </a:r>
                      <a:endParaRPr kumimoji="1" lang="ja-JP" altLang="en-US" sz="2000" b="1" dirty="0">
                        <a:solidFill>
                          <a:srgbClr val="FF0000"/>
                        </a:solidFill>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91014409"/>
                  </a:ext>
                </a:extLst>
              </a:tr>
              <a:tr h="374276">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上記の手続きに必要な様式などは，龍ケ崎市の公式ホームページからダウンロードできます。</a:t>
                      </a:r>
                    </a:p>
                  </a:txBody>
                  <a:tcPr/>
                </a:tc>
                <a:tc hMerge="1">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120219623"/>
                  </a:ext>
                </a:extLst>
              </a:tr>
              <a:tr h="374276">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この資料内では，介護予防住宅改修も含めて「住宅改修」と表記しています。</a:t>
                      </a:r>
                    </a:p>
                  </a:txBody>
                  <a:tcPr/>
                </a:tc>
                <a:tc hMerge="1">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2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27654079"/>
                  </a:ext>
                </a:extLst>
              </a:tr>
            </a:tbl>
          </a:graphicData>
        </a:graphic>
      </p:graphicFrame>
      <p:sp>
        <p:nvSpPr>
          <p:cNvPr id="2" name="スライド番号プレースホルダー 1"/>
          <p:cNvSpPr>
            <a:spLocks noGrp="1"/>
          </p:cNvSpPr>
          <p:nvPr>
            <p:ph type="sldNum" sz="quarter" idx="12"/>
          </p:nvPr>
        </p:nvSpPr>
        <p:spPr/>
        <p:txBody>
          <a:bodyPr/>
          <a:lstStyle/>
          <a:p>
            <a:fld id="{634984FC-AC9B-4D0D-9FA7-B81362FE67A1}" type="slidenum">
              <a:rPr kumimoji="1" lang="ja-JP" altLang="en-US" smtClean="0"/>
              <a:t>6</a:t>
            </a:fld>
            <a:endParaRPr kumimoji="1" lang="ja-JP" altLang="en-US"/>
          </a:p>
        </p:txBody>
      </p:sp>
    </p:spTree>
    <p:extLst>
      <p:ext uri="{BB962C8B-B14F-4D97-AF65-F5344CB8AC3E}">
        <p14:creationId xmlns:p14="http://schemas.microsoft.com/office/powerpoint/2010/main" val="14601135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291973"/>
            <a:ext cx="10515600" cy="817499"/>
          </a:xfr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p:spPr>
        <p:txBody>
          <a:bodyPr>
            <a:normAutofit fontScale="90000"/>
          </a:bodyPr>
          <a:lstStyle/>
          <a:p>
            <a:r>
              <a:rPr kumimoji="1" lang="en-US" altLang="ja-JP" sz="3600" dirty="0" smtClean="0">
                <a:latin typeface="HG丸ｺﾞｼｯｸM-PRO" panose="020F0600000000000000" pitchFamily="50" charset="-128"/>
                <a:ea typeface="HG丸ｺﾞｼｯｸM-PRO" panose="020F0600000000000000" pitchFamily="50" charset="-128"/>
              </a:rPr>
              <a:t/>
            </a:r>
            <a:br>
              <a:rPr kumimoji="1" lang="en-US" altLang="ja-JP" sz="3600" dirty="0" smtClean="0">
                <a:latin typeface="HG丸ｺﾞｼｯｸM-PRO" panose="020F0600000000000000" pitchFamily="50" charset="-128"/>
                <a:ea typeface="HG丸ｺﾞｼｯｸM-PRO" panose="020F0600000000000000" pitchFamily="50" charset="-128"/>
              </a:rPr>
            </a:br>
            <a:r>
              <a:rPr lang="ja-JP" altLang="en-US" sz="3600" dirty="0">
                <a:latin typeface="HG丸ｺﾞｼｯｸM-PRO" panose="020F0600000000000000" pitchFamily="50" charset="-128"/>
                <a:ea typeface="HG丸ｺﾞｼｯｸM-PRO" panose="020F0600000000000000" pitchFamily="50" charset="-128"/>
              </a:rPr>
              <a:t>　</a:t>
            </a:r>
            <a:r>
              <a:rPr lang="ja-JP" altLang="en-US" sz="3600" dirty="0" smtClean="0">
                <a:latin typeface="HG丸ｺﾞｼｯｸM-PRO" panose="020F0600000000000000" pitchFamily="50" charset="-128"/>
                <a:ea typeface="HG丸ｺﾞｼｯｸM-PRO" panose="020F0600000000000000" pitchFamily="50" charset="-128"/>
              </a:rPr>
              <a:t>①　龍ケ崎市への事業者</a:t>
            </a:r>
            <a:r>
              <a:rPr lang="ja-JP" altLang="en-US" sz="3600" dirty="0">
                <a:latin typeface="HG丸ｺﾞｼｯｸM-PRO" panose="020F0600000000000000" pitchFamily="50" charset="-128"/>
                <a:ea typeface="HG丸ｺﾞｼｯｸM-PRO" panose="020F0600000000000000" pitchFamily="50" charset="-128"/>
              </a:rPr>
              <a:t>登録</a:t>
            </a:r>
            <a:r>
              <a:rPr lang="en-US" altLang="ja-JP" sz="3600" dirty="0" smtClean="0">
                <a:latin typeface="HG丸ｺﾞｼｯｸM-PRO" panose="020F0600000000000000" pitchFamily="50" charset="-128"/>
                <a:ea typeface="HG丸ｺﾞｼｯｸM-PRO" panose="020F0600000000000000" pitchFamily="50" charset="-128"/>
              </a:rPr>
              <a:t/>
            </a:r>
            <a:br>
              <a:rPr lang="en-US" altLang="ja-JP" sz="3600" dirty="0" smtClean="0">
                <a:latin typeface="HG丸ｺﾞｼｯｸM-PRO" panose="020F0600000000000000" pitchFamily="50" charset="-128"/>
                <a:ea typeface="HG丸ｺﾞｼｯｸM-PRO" panose="020F0600000000000000" pitchFamily="50" charset="-128"/>
              </a:rPr>
            </a:b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テキスト プレースホルダー 4"/>
          <p:cNvSpPr>
            <a:spLocks noGrp="1"/>
          </p:cNvSpPr>
          <p:nvPr>
            <p:ph type="body" sz="quarter" idx="3"/>
          </p:nvPr>
        </p:nvSpPr>
        <p:spPr/>
        <p:txBody>
          <a:bodyPr/>
          <a:lstStyle/>
          <a:p>
            <a:r>
              <a:rPr kumimoji="1" lang="ja-JP" altLang="en-US" dirty="0" smtClean="0"/>
              <a:t>　　</a:t>
            </a:r>
            <a:endParaRPr kumimoji="1" lang="ja-JP" altLang="en-US" dirty="0"/>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7</a:t>
            </a:fld>
            <a:endParaRPr kumimoji="1" lang="ja-JP" altLang="en-US"/>
          </a:p>
        </p:txBody>
      </p:sp>
      <p:sp>
        <p:nvSpPr>
          <p:cNvPr id="8" name="テキスト ボックス 7"/>
          <p:cNvSpPr txBox="1"/>
          <p:nvPr/>
        </p:nvSpPr>
        <p:spPr>
          <a:xfrm>
            <a:off x="915194" y="1182422"/>
            <a:ext cx="10514012" cy="738664"/>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特定福祉用具販売事業者や住宅改修事業者が受領委任払いでの給付申請を行うには，事前に龍ケ崎市へ事業者登録が必要。</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839788" y="2023574"/>
            <a:ext cx="10514012" cy="3231654"/>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以下の書類をそろえて龍ケ崎市へ登録の申請を行う。</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●必要書類（以下のア～ウ</a:t>
            </a:r>
            <a:r>
              <a:rPr lang="ja-JP" altLang="en-US" dirty="0">
                <a:latin typeface="HG丸ｺﾞｼｯｸM-PRO" panose="020F0600000000000000" pitchFamily="50" charset="-128"/>
                <a:ea typeface="HG丸ｺﾞｼｯｸM-PRO" panose="020F0600000000000000" pitchFamily="50" charset="-128"/>
              </a:rPr>
              <a:t>）</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ア</a:t>
            </a:r>
            <a:r>
              <a:rPr kumimoji="1" lang="ja-JP" altLang="en-US" dirty="0" smtClean="0">
                <a:latin typeface="HG丸ｺﾞｼｯｸM-PRO" panose="020F0600000000000000" pitchFamily="50" charset="-128"/>
                <a:ea typeface="HG丸ｺﾞｼｯｸM-PRO" panose="020F0600000000000000" pitchFamily="50" charset="-128"/>
              </a:rPr>
              <a:t>「龍ケ崎市福祉用具購入費・住宅改修費受領委任払い事業者登録申請書</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　龍ケ崎市の公式ホームページからダウンロード可。</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イ</a:t>
            </a:r>
            <a:r>
              <a:rPr lang="ja-JP" altLang="en-US" dirty="0" smtClean="0">
                <a:latin typeface="HG丸ｺﾞｼｯｸM-PRO" panose="020F0600000000000000" pitchFamily="50" charset="-128"/>
                <a:ea typeface="HG丸ｺﾞｼｯｸM-PRO" panose="020F0600000000000000" pitchFamily="50" charset="-128"/>
              </a:rPr>
              <a:t>（福祉用具購入の場合）都道府県知事から交付された特定福祉用具販売（介護予防含む。）に関す</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err="1" smtClean="0">
                <a:latin typeface="HG丸ｺﾞｼｯｸM-PRO" panose="020F0600000000000000" pitchFamily="50" charset="-128"/>
                <a:ea typeface="HG丸ｺﾞｼｯｸM-PRO" panose="020F0600000000000000" pitchFamily="50" charset="-128"/>
              </a:rPr>
              <a:t>る</a:t>
            </a:r>
            <a:r>
              <a:rPr lang="ja-JP" altLang="en-US" dirty="0">
                <a:latin typeface="HG丸ｺﾞｼｯｸM-PRO" panose="020F0600000000000000" pitchFamily="50" charset="-128"/>
                <a:ea typeface="HG丸ｺﾞｼｯｸM-PRO" panose="020F0600000000000000" pitchFamily="50" charset="-128"/>
              </a:rPr>
              <a:t>事業所</a:t>
            </a:r>
            <a:r>
              <a:rPr lang="ja-JP" altLang="en-US" dirty="0" smtClean="0">
                <a:latin typeface="HG丸ｺﾞｼｯｸM-PRO" panose="020F0600000000000000" pitchFamily="50" charset="-128"/>
                <a:ea typeface="HG丸ｺﾞｼｯｸM-PRO" panose="020F0600000000000000" pitchFamily="50" charset="-128"/>
              </a:rPr>
              <a:t>指定に係る通知書の写し</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（住宅改修の場合）　　建設業に係る国土交通大臣又は都道府県知事の許可に係る通知の写し（建</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設業許可通知書</a:t>
            </a:r>
            <a:r>
              <a:rPr lang="ja-JP" altLang="en-US" dirty="0">
                <a:latin typeface="HG丸ｺﾞｼｯｸM-PRO" panose="020F0600000000000000" pitchFamily="50" charset="-128"/>
                <a:ea typeface="HG丸ｺﾞｼｯｸM-PRO" panose="020F0600000000000000" pitchFamily="50" charset="-128"/>
              </a:rPr>
              <a:t>又</a:t>
            </a:r>
            <a:r>
              <a:rPr lang="ja-JP" altLang="en-US" dirty="0" smtClean="0">
                <a:latin typeface="HG丸ｺﾞｼｯｸM-PRO" panose="020F0600000000000000" pitchFamily="50" charset="-128"/>
                <a:ea typeface="HG丸ｺﾞｼｯｸM-PRO" panose="020F0600000000000000" pitchFamily="50" charset="-128"/>
              </a:rPr>
              <a:t>は建設業許可票の写し等）</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en-US"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個人事業主の場合は建築士免許証の写し等</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ウ　</a:t>
            </a:r>
            <a:r>
              <a:rPr kumimoji="1" lang="ja-JP" altLang="en-US" dirty="0" smtClean="0">
                <a:latin typeface="HG丸ｺﾞｼｯｸM-PRO" panose="020F0600000000000000" pitchFamily="50" charset="-128"/>
                <a:ea typeface="HG丸ｺﾞｼｯｸM-PRO" panose="020F0600000000000000" pitchFamily="50" charset="-128"/>
              </a:rPr>
              <a:t>事業所の履歴・実績一覧表（任意様式）</a:t>
            </a:r>
            <a:r>
              <a:rPr lang="ja-JP" altLang="en-US" dirty="0">
                <a:latin typeface="HG丸ｺﾞｼｯｸM-PRO" panose="020F0600000000000000" pitchFamily="50" charset="-128"/>
                <a:ea typeface="HG丸ｺﾞｼｯｸM-PRO" panose="020F0600000000000000" pitchFamily="50" charset="-128"/>
              </a:rPr>
              <a:t>及</a:t>
            </a:r>
            <a:r>
              <a:rPr lang="ja-JP" altLang="en-US" dirty="0" smtClean="0">
                <a:latin typeface="HG丸ｺﾞｼｯｸM-PRO" panose="020F0600000000000000" pitchFamily="50" charset="-128"/>
                <a:ea typeface="HG丸ｺﾞｼｯｸM-PRO" panose="020F0600000000000000" pitchFamily="50" charset="-128"/>
              </a:rPr>
              <a:t>び</a:t>
            </a:r>
            <a:r>
              <a:rPr kumimoji="1" lang="ja-JP" altLang="en-US" dirty="0" smtClean="0">
                <a:latin typeface="HG丸ｺﾞｼｯｸM-PRO" panose="020F0600000000000000" pitchFamily="50" charset="-128"/>
                <a:ea typeface="HG丸ｺﾞｼｯｸM-PRO" panose="020F0600000000000000" pitchFamily="50" charset="-128"/>
              </a:rPr>
              <a:t>事業所のパンフレット等</a:t>
            </a:r>
            <a:endParaRPr kumimoji="1" lang="en-US" altLang="ja-JP" dirty="0" smtClean="0">
              <a:latin typeface="HG丸ｺﾞｼｯｸM-PRO" panose="020F0600000000000000" pitchFamily="50" charset="-128"/>
              <a:ea typeface="HG丸ｺﾞｼｯｸM-PRO" panose="020F0600000000000000" pitchFamily="50" charset="-128"/>
            </a:endParaRPr>
          </a:p>
          <a:p>
            <a:endParaRPr kumimoji="1" lang="ja-JP" altLang="en-US" dirty="0"/>
          </a:p>
        </p:txBody>
      </p:sp>
      <p:sp>
        <p:nvSpPr>
          <p:cNvPr id="10" name="角丸四角形 9"/>
          <p:cNvSpPr/>
          <p:nvPr/>
        </p:nvSpPr>
        <p:spPr>
          <a:xfrm>
            <a:off x="792378" y="1995881"/>
            <a:ext cx="10561422" cy="306148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下矢印 2"/>
          <p:cNvSpPr/>
          <p:nvPr/>
        </p:nvSpPr>
        <p:spPr>
          <a:xfrm>
            <a:off x="5418245" y="1664817"/>
            <a:ext cx="407194" cy="2281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5458257" y="5159852"/>
            <a:ext cx="367182" cy="2889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839788" y="5568897"/>
            <a:ext cx="10243848" cy="646331"/>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　龍ケ崎市での審査結果は，「龍ケ崎市福祉用具購入費・住宅改修費受領委任払い事業者登録決定（却下）通知書」で事業者に通知します。</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816083" y="5462298"/>
            <a:ext cx="10561422" cy="844394"/>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55454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291973"/>
            <a:ext cx="10515600" cy="817499"/>
          </a:xfr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p:spPr>
        <p:txBody>
          <a:bodyPr>
            <a:normAutofit fontScale="90000"/>
          </a:bodyPr>
          <a:lstStyle/>
          <a:p>
            <a:r>
              <a:rPr kumimoji="1" lang="en-US" altLang="ja-JP" sz="3600" dirty="0" smtClean="0">
                <a:latin typeface="HG丸ｺﾞｼｯｸM-PRO" panose="020F0600000000000000" pitchFamily="50" charset="-128"/>
                <a:ea typeface="HG丸ｺﾞｼｯｸM-PRO" panose="020F0600000000000000" pitchFamily="50" charset="-128"/>
              </a:rPr>
              <a:t/>
            </a:r>
            <a:br>
              <a:rPr kumimoji="1" lang="en-US" altLang="ja-JP" sz="3600" dirty="0" smtClean="0">
                <a:latin typeface="HG丸ｺﾞｼｯｸM-PRO" panose="020F0600000000000000" pitchFamily="50" charset="-128"/>
                <a:ea typeface="HG丸ｺﾞｼｯｸM-PRO" panose="020F0600000000000000" pitchFamily="50" charset="-128"/>
              </a:rPr>
            </a:br>
            <a:r>
              <a:rPr lang="ja-JP" altLang="en-US" sz="3600" dirty="0">
                <a:latin typeface="HG丸ｺﾞｼｯｸM-PRO" panose="020F0600000000000000" pitchFamily="50" charset="-128"/>
                <a:ea typeface="HG丸ｺﾞｼｯｸM-PRO" panose="020F0600000000000000" pitchFamily="50" charset="-128"/>
              </a:rPr>
              <a:t>　②</a:t>
            </a:r>
            <a:r>
              <a:rPr lang="ja-JP" altLang="en-US" sz="3600" dirty="0" smtClean="0">
                <a:latin typeface="HG丸ｺﾞｼｯｸM-PRO" panose="020F0600000000000000" pitchFamily="50" charset="-128"/>
                <a:ea typeface="HG丸ｺﾞｼｯｸM-PRO" panose="020F0600000000000000" pitchFamily="50" charset="-128"/>
              </a:rPr>
              <a:t>　市への事前申請</a:t>
            </a:r>
            <a:r>
              <a:rPr lang="en-US" altLang="ja-JP" sz="3600" dirty="0" smtClean="0">
                <a:latin typeface="HG丸ｺﾞｼｯｸM-PRO" panose="020F0600000000000000" pitchFamily="50" charset="-128"/>
                <a:ea typeface="HG丸ｺﾞｼｯｸM-PRO" panose="020F0600000000000000" pitchFamily="50" charset="-128"/>
              </a:rPr>
              <a:t/>
            </a:r>
            <a:br>
              <a:rPr lang="en-US" altLang="ja-JP" sz="3600" dirty="0" smtClean="0">
                <a:latin typeface="HG丸ｺﾞｼｯｸM-PRO" panose="020F0600000000000000" pitchFamily="50" charset="-128"/>
                <a:ea typeface="HG丸ｺﾞｼｯｸM-PRO" panose="020F0600000000000000" pitchFamily="50" charset="-128"/>
              </a:rPr>
            </a:b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テキスト プレースホルダー 4"/>
          <p:cNvSpPr>
            <a:spLocks noGrp="1"/>
          </p:cNvSpPr>
          <p:nvPr>
            <p:ph type="body" sz="quarter" idx="3"/>
          </p:nvPr>
        </p:nvSpPr>
        <p:spPr/>
        <p:txBody>
          <a:bodyPr/>
          <a:lstStyle/>
          <a:p>
            <a:r>
              <a:rPr kumimoji="1" lang="ja-JP" altLang="en-US" dirty="0" smtClean="0"/>
              <a:t>　　</a:t>
            </a:r>
            <a:endParaRPr kumimoji="1" lang="ja-JP" altLang="en-US" dirty="0"/>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8</a:t>
            </a:fld>
            <a:endParaRPr kumimoji="1" lang="ja-JP" altLang="en-US"/>
          </a:p>
        </p:txBody>
      </p:sp>
      <p:sp>
        <p:nvSpPr>
          <p:cNvPr id="8" name="テキスト ボックス 7"/>
          <p:cNvSpPr txBox="1"/>
          <p:nvPr/>
        </p:nvSpPr>
        <p:spPr>
          <a:xfrm>
            <a:off x="839788" y="1127988"/>
            <a:ext cx="10514012" cy="1077218"/>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龍ケ崎市への事業者登録が済み，実際に利用者（</a:t>
            </a:r>
            <a:r>
              <a:rPr lang="en-US" altLang="ja-JP" sz="2000" b="1" u="sng" dirty="0" smtClean="0">
                <a:solidFill>
                  <a:srgbClr val="FF0000"/>
                </a:solidFill>
                <a:latin typeface="HGP創英角ｺﾞｼｯｸUB" panose="020B0900000000000000" pitchFamily="50" charset="-128"/>
                <a:ea typeface="HGP創英角ｺﾞｼｯｸUB" panose="020B0900000000000000" pitchFamily="50" charset="-128"/>
              </a:rPr>
              <a:t>※</a:t>
            </a:r>
            <a:r>
              <a:rPr lang="ja-JP" altLang="en-US" sz="2000" b="1" u="sng" dirty="0" smtClean="0">
                <a:solidFill>
                  <a:srgbClr val="FF0000"/>
                </a:solidFill>
                <a:latin typeface="HGP創英角ｺﾞｼｯｸUB" panose="020B0900000000000000" pitchFamily="50" charset="-128"/>
                <a:ea typeface="HGP創英角ｺﾞｼｯｸUB" panose="020B0900000000000000" pitchFamily="50" charset="-128"/>
              </a:rPr>
              <a:t>このページの一番下の記載に注意！</a:t>
            </a:r>
            <a:r>
              <a:rPr lang="ja-JP" altLang="en-US" sz="2000" dirty="0" smtClean="0">
                <a:latin typeface="HG丸ｺﾞｼｯｸM-PRO" panose="020F0600000000000000" pitchFamily="50" charset="-128"/>
                <a:ea typeface="HG丸ｺﾞｼｯｸM-PRO" panose="020F0600000000000000" pitchFamily="50" charset="-128"/>
              </a:rPr>
              <a:t>）から特定福祉用具購入又は住宅改修の相談を受け，市に受領委任払いでの給付申請を行うとき・・・</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839788" y="2187792"/>
            <a:ext cx="10514012" cy="769441"/>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　</a:t>
            </a:r>
            <a:r>
              <a:rPr kumimoji="1" lang="ja-JP" altLang="en-US" sz="2000" dirty="0" smtClean="0">
                <a:latin typeface="HG丸ｺﾞｼｯｸM-PRO" panose="020F0600000000000000" pitchFamily="50" charset="-128"/>
                <a:ea typeface="HG丸ｺﾞｼｯｸM-PRO" panose="020F0600000000000000" pitchFamily="50" charset="-128"/>
              </a:rPr>
              <a:t>以下の書類をそろえて龍ケ崎市へ</a:t>
            </a:r>
            <a:r>
              <a:rPr lang="ja-JP" altLang="en-US" sz="2000" dirty="0">
                <a:latin typeface="HG丸ｺﾞｼｯｸM-PRO" panose="020F0600000000000000" pitchFamily="50" charset="-128"/>
                <a:ea typeface="HG丸ｺﾞｼｯｸM-PRO" panose="020F0600000000000000" pitchFamily="50" charset="-128"/>
              </a:rPr>
              <a:t>事前</a:t>
            </a:r>
            <a:r>
              <a:rPr kumimoji="1" lang="ja-JP" altLang="en-US" sz="2000" dirty="0" smtClean="0">
                <a:latin typeface="HG丸ｺﾞｼｯｸM-PRO" panose="020F0600000000000000" pitchFamily="50" charset="-128"/>
                <a:ea typeface="HG丸ｺﾞｼｯｸM-PRO" panose="020F0600000000000000" pitchFamily="50" charset="-128"/>
              </a:rPr>
              <a:t>申請を行う（</a:t>
            </a:r>
            <a:r>
              <a:rPr kumimoji="1" lang="en-US" altLang="ja-JP" sz="2000" b="1" dirty="0" smtClean="0">
                <a:latin typeface="HGS創英角ｺﾞｼｯｸUB" panose="020B0900000000000000" pitchFamily="50" charset="-128"/>
                <a:ea typeface="HGS創英角ｺﾞｼｯｸUB" panose="020B0900000000000000" pitchFamily="50" charset="-128"/>
              </a:rPr>
              <a:t>※</a:t>
            </a:r>
            <a:r>
              <a:rPr kumimoji="1" lang="ja-JP" altLang="en-US" sz="2000" b="1" dirty="0" smtClean="0">
                <a:latin typeface="HGS創英角ｺﾞｼｯｸUB" panose="020B0900000000000000" pitchFamily="50" charset="-128"/>
                <a:ea typeface="HGS創英角ｺﾞｼｯｸUB" panose="020B0900000000000000" pitchFamily="50" charset="-128"/>
              </a:rPr>
              <a:t>様式以外はこれまで</a:t>
            </a:r>
            <a:r>
              <a:rPr lang="ja-JP" altLang="en-US" sz="2000" b="1" dirty="0" smtClean="0">
                <a:latin typeface="HGS創英角ｺﾞｼｯｸUB" panose="020B0900000000000000" pitchFamily="50" charset="-128"/>
                <a:ea typeface="HGS創英角ｺﾞｼｯｸUB" panose="020B0900000000000000" pitchFamily="50" charset="-128"/>
              </a:rPr>
              <a:t>と変わりません。新しい様式は龍ケ崎市の公式ホームページからダウンロード可</a:t>
            </a:r>
            <a:r>
              <a:rPr lang="ja-JP" altLang="en-US" sz="2000" dirty="0"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a:t>
            </a:r>
            <a:endParaRPr kumimoji="1" lang="en-US" altLang="ja-JP" sz="2000" dirty="0" smtClean="0">
              <a:latin typeface="HG丸ｺﾞｼｯｸM-PRO" panose="020F0600000000000000" pitchFamily="50" charset="-128"/>
              <a:ea typeface="HG丸ｺﾞｼｯｸM-PRO" panose="020F0600000000000000" pitchFamily="50" charset="-128"/>
            </a:endParaRPr>
          </a:p>
        </p:txBody>
      </p:sp>
      <p:sp>
        <p:nvSpPr>
          <p:cNvPr id="3" name="下矢印 2"/>
          <p:cNvSpPr/>
          <p:nvPr/>
        </p:nvSpPr>
        <p:spPr>
          <a:xfrm>
            <a:off x="5467134" y="1897227"/>
            <a:ext cx="450886" cy="2983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816602" y="3012913"/>
            <a:ext cx="5022967" cy="2875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5933681" y="3006987"/>
            <a:ext cx="5259728" cy="28972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816602" y="3012912"/>
            <a:ext cx="5024555" cy="2031325"/>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●特定福祉用具購入</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・「龍ケ崎市介護保険居宅介護（介護予防）福祉用具購入費受領委任払事前申請書」</a:t>
            </a:r>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・福祉用具の内容（金額含む。）が分かる資料（パンフレットや見積書等）</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・その他市長が必要と認めるもの（必要に応じて龍ケ崎市から指示します。）</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6011808" y="3012912"/>
            <a:ext cx="5181600" cy="2862322"/>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●住宅改修</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・「龍ケ崎市介護保険居宅介護（介護予防）住宅改修費受領委任払事前申請書」</a:t>
            </a:r>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・住宅改修が必要な理由書，ケアプラン等</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・住宅改修の承諾書（他人名義の住宅の場合）</a:t>
            </a:r>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・改修前の写真（日付入りのもの）</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・改修費の見積書（内訳含む。）及び図面</a:t>
            </a:r>
            <a:endParaRPr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その他</a:t>
            </a:r>
            <a:r>
              <a:rPr lang="ja-JP" altLang="en-US" dirty="0">
                <a:latin typeface="HG丸ｺﾞｼｯｸM-PRO" panose="020F0600000000000000" pitchFamily="50" charset="-128"/>
                <a:ea typeface="HG丸ｺﾞｼｯｸM-PRO" panose="020F0600000000000000" pitchFamily="50" charset="-128"/>
              </a:rPr>
              <a:t>市長が必要と認めるもの</a:t>
            </a:r>
            <a:r>
              <a:rPr lang="ja-JP" altLang="en-US" dirty="0" smtClean="0">
                <a:latin typeface="HG丸ｺﾞｼｯｸM-PRO" panose="020F0600000000000000" pitchFamily="50" charset="-128"/>
                <a:ea typeface="HG丸ｺﾞｼｯｸM-PRO" panose="020F0600000000000000" pitchFamily="50" charset="-128"/>
              </a:rPr>
              <a:t>（必要に応じて龍ケ崎市から指示</a:t>
            </a:r>
            <a:r>
              <a:rPr lang="ja-JP" altLang="en-US" dirty="0">
                <a:latin typeface="HG丸ｺﾞｼｯｸM-PRO" panose="020F0600000000000000" pitchFamily="50" charset="-128"/>
                <a:ea typeface="HG丸ｺﾞｼｯｸM-PRO" panose="020F0600000000000000" pitchFamily="50" charset="-128"/>
              </a:rPr>
              <a:t>します。）</a:t>
            </a:r>
          </a:p>
          <a:p>
            <a:endParaRPr kumimoji="1" lang="ja-JP" altLang="en-US" dirty="0"/>
          </a:p>
        </p:txBody>
      </p:sp>
      <p:sp>
        <p:nvSpPr>
          <p:cNvPr id="10" name="テキスト ボックス 9"/>
          <p:cNvSpPr txBox="1"/>
          <p:nvPr/>
        </p:nvSpPr>
        <p:spPr>
          <a:xfrm>
            <a:off x="816602" y="5940851"/>
            <a:ext cx="10376806" cy="584775"/>
          </a:xfrm>
          <a:prstGeom prst="rect">
            <a:avLst/>
          </a:prstGeom>
          <a:noFill/>
        </p:spPr>
        <p:txBody>
          <a:bodyPr wrap="square" rtlCol="0">
            <a:spAutoFit/>
          </a:bodyPr>
          <a:lstStyle/>
          <a:p>
            <a:r>
              <a:rPr kumimoji="1" lang="en-US" altLang="ja-JP" sz="1600" dirty="0" smtClean="0">
                <a:solidFill>
                  <a:srgbClr val="FF0000"/>
                </a:solidFill>
              </a:rPr>
              <a:t>※</a:t>
            </a:r>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介護</a:t>
            </a:r>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保険料の滞納</a:t>
            </a:r>
            <a:r>
              <a:rPr lang="ja-JP" altLang="en-US" sz="1600" b="1" dirty="0" smtClean="0">
                <a:solidFill>
                  <a:srgbClr val="FF0000"/>
                </a:solidFill>
                <a:latin typeface="HG丸ｺﾞｼｯｸM-PRO" panose="020F0600000000000000" pitchFamily="50" charset="-128"/>
                <a:ea typeface="HG丸ｺﾞｼｯｸM-PRO" panose="020F0600000000000000" pitchFamily="50" charset="-128"/>
              </a:rPr>
              <a:t>者，介護保険の保険証に支払方法変更の記載がある方は</a:t>
            </a:r>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受領委任払い</a:t>
            </a:r>
            <a:r>
              <a:rPr lang="ja-JP" altLang="en-US" sz="1600" b="1" dirty="0" smtClean="0">
                <a:solidFill>
                  <a:srgbClr val="FF0000"/>
                </a:solidFill>
                <a:latin typeface="HG丸ｺﾞｼｯｸM-PRO" panose="020F0600000000000000" pitchFamily="50" charset="-128"/>
                <a:ea typeface="HG丸ｺﾞｼｯｸM-PRO" panose="020F0600000000000000" pitchFamily="50" charset="-128"/>
              </a:rPr>
              <a:t>は利用できません。これまでどおり償還払いのみでの対応となります。ご注意ください！</a:t>
            </a:r>
            <a:endParaRPr kumimoji="1" lang="ja-JP" altLang="en-US" sz="1600" b="1"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46892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291973"/>
            <a:ext cx="10515600" cy="817499"/>
          </a:xfr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p:spPr>
        <p:txBody>
          <a:bodyPr>
            <a:normAutofit fontScale="90000"/>
          </a:bodyPr>
          <a:lstStyle/>
          <a:p>
            <a:r>
              <a:rPr kumimoji="1" lang="en-US" altLang="ja-JP" sz="3600" dirty="0" smtClean="0">
                <a:latin typeface="HG丸ｺﾞｼｯｸM-PRO" panose="020F0600000000000000" pitchFamily="50" charset="-128"/>
                <a:ea typeface="HG丸ｺﾞｼｯｸM-PRO" panose="020F0600000000000000" pitchFamily="50" charset="-128"/>
              </a:rPr>
              <a:t/>
            </a:r>
            <a:br>
              <a:rPr kumimoji="1" lang="en-US" altLang="ja-JP" sz="3600" dirty="0" smtClean="0">
                <a:latin typeface="HG丸ｺﾞｼｯｸM-PRO" panose="020F0600000000000000" pitchFamily="50" charset="-128"/>
                <a:ea typeface="HG丸ｺﾞｼｯｸM-PRO" panose="020F0600000000000000" pitchFamily="50" charset="-128"/>
              </a:rPr>
            </a:br>
            <a:r>
              <a:rPr lang="ja-JP" altLang="en-US" sz="3600" dirty="0">
                <a:latin typeface="HG丸ｺﾞｼｯｸM-PRO" panose="020F0600000000000000" pitchFamily="50" charset="-128"/>
                <a:ea typeface="HG丸ｺﾞｼｯｸM-PRO" panose="020F0600000000000000" pitchFamily="50" charset="-128"/>
              </a:rPr>
              <a:t>　</a:t>
            </a:r>
            <a:r>
              <a:rPr lang="ja-JP" altLang="en-US" sz="3600" dirty="0" smtClean="0">
                <a:latin typeface="HG丸ｺﾞｼｯｸM-PRO" panose="020F0600000000000000" pitchFamily="50" charset="-128"/>
                <a:ea typeface="HG丸ｺﾞｼｯｸM-PRO" panose="020F0600000000000000" pitchFamily="50" charset="-128"/>
              </a:rPr>
              <a:t>③　市からの事前確認結果の連絡</a:t>
            </a:r>
            <a:r>
              <a:rPr lang="en-US" altLang="ja-JP" sz="3600" dirty="0" smtClean="0">
                <a:latin typeface="HG丸ｺﾞｼｯｸM-PRO" panose="020F0600000000000000" pitchFamily="50" charset="-128"/>
                <a:ea typeface="HG丸ｺﾞｼｯｸM-PRO" panose="020F0600000000000000" pitchFamily="50" charset="-128"/>
              </a:rPr>
              <a:t/>
            </a:r>
            <a:br>
              <a:rPr lang="en-US" altLang="ja-JP" sz="3600" dirty="0" smtClean="0">
                <a:latin typeface="HG丸ｺﾞｼｯｸM-PRO" panose="020F0600000000000000" pitchFamily="50" charset="-128"/>
                <a:ea typeface="HG丸ｺﾞｼｯｸM-PRO" panose="020F0600000000000000" pitchFamily="50" charset="-128"/>
              </a:rPr>
            </a:b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テキスト プレースホルダー 4"/>
          <p:cNvSpPr>
            <a:spLocks noGrp="1"/>
          </p:cNvSpPr>
          <p:nvPr>
            <p:ph type="body" sz="quarter" idx="3"/>
          </p:nvPr>
        </p:nvSpPr>
        <p:spPr/>
        <p:txBody>
          <a:bodyPr/>
          <a:lstStyle/>
          <a:p>
            <a:r>
              <a:rPr kumimoji="1" lang="ja-JP" altLang="en-US" dirty="0" smtClean="0"/>
              <a:t>　　</a:t>
            </a:r>
            <a:endParaRPr kumimoji="1" lang="ja-JP" altLang="en-US" dirty="0"/>
          </a:p>
        </p:txBody>
      </p:sp>
      <p:sp>
        <p:nvSpPr>
          <p:cNvPr id="6" name="スライド番号プレースホルダー 5"/>
          <p:cNvSpPr>
            <a:spLocks noGrp="1"/>
          </p:cNvSpPr>
          <p:nvPr>
            <p:ph type="sldNum" sz="quarter" idx="12"/>
          </p:nvPr>
        </p:nvSpPr>
        <p:spPr/>
        <p:txBody>
          <a:bodyPr/>
          <a:lstStyle/>
          <a:p>
            <a:fld id="{634984FC-AC9B-4D0D-9FA7-B81362FE67A1}" type="slidenum">
              <a:rPr kumimoji="1" lang="ja-JP" altLang="en-US" smtClean="0"/>
              <a:t>9</a:t>
            </a:fld>
            <a:endParaRPr kumimoji="1" lang="ja-JP" altLang="en-US"/>
          </a:p>
        </p:txBody>
      </p:sp>
      <p:sp>
        <p:nvSpPr>
          <p:cNvPr id="8" name="テキスト ボックス 7"/>
          <p:cNvSpPr txBox="1"/>
          <p:nvPr/>
        </p:nvSpPr>
        <p:spPr>
          <a:xfrm>
            <a:off x="839788" y="1184047"/>
            <a:ext cx="10514012" cy="1077218"/>
          </a:xfrm>
          <a:prstGeom prst="rect">
            <a:avLst/>
          </a:prstGeom>
          <a:noFill/>
        </p:spPr>
        <p:txBody>
          <a:bodyPr wrap="square" rtlCol="0">
            <a:spAutoFit/>
          </a:bodyPr>
          <a:lstStyle/>
          <a:p>
            <a:r>
              <a:rPr kumimoji="1" lang="ja-JP" altLang="en-US" sz="2400" dirty="0" smtClean="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龍ケ崎市へ事前</a:t>
            </a:r>
            <a:r>
              <a:rPr lang="ja-JP" altLang="en-US" sz="2000" dirty="0">
                <a:latin typeface="HG丸ｺﾞｼｯｸM-PRO" panose="020F0600000000000000" pitchFamily="50" charset="-128"/>
                <a:ea typeface="HG丸ｺﾞｼｯｸM-PRO" panose="020F0600000000000000" pitchFamily="50" charset="-128"/>
              </a:rPr>
              <a:t>申請</a:t>
            </a:r>
            <a:r>
              <a:rPr lang="ja-JP" altLang="en-US" sz="2000" dirty="0" smtClean="0">
                <a:latin typeface="HG丸ｺﾞｼｯｸM-PRO" panose="020F0600000000000000" pitchFamily="50" charset="-128"/>
                <a:ea typeface="HG丸ｺﾞｼｯｸM-PRO" panose="020F0600000000000000" pitchFamily="50" charset="-128"/>
              </a:rPr>
              <a:t>を頂いたのち，介護</a:t>
            </a:r>
            <a:r>
              <a:rPr lang="ja-JP" altLang="en-US" sz="2000" dirty="0">
                <a:latin typeface="HG丸ｺﾞｼｯｸM-PRO" panose="020F0600000000000000" pitchFamily="50" charset="-128"/>
                <a:ea typeface="HG丸ｺﾞｼｯｸM-PRO" panose="020F0600000000000000" pitchFamily="50" charset="-128"/>
              </a:rPr>
              <a:t>保険給付としての</a:t>
            </a:r>
            <a:r>
              <a:rPr lang="ja-JP" altLang="en-US" sz="2000" dirty="0" smtClean="0">
                <a:latin typeface="HG丸ｺﾞｼｯｸM-PRO" panose="020F0600000000000000" pitchFamily="50" charset="-128"/>
                <a:ea typeface="HG丸ｺﾞｼｯｸM-PRO" panose="020F0600000000000000" pitchFamily="50" charset="-128"/>
              </a:rPr>
              <a:t>観点から，龍ケ崎市にて</a:t>
            </a:r>
            <a:r>
              <a:rPr lang="ja-JP" altLang="en-US" sz="2000" dirty="0">
                <a:latin typeface="HG丸ｺﾞｼｯｸM-PRO" panose="020F0600000000000000" pitchFamily="50" charset="-128"/>
                <a:ea typeface="HG丸ｺﾞｼｯｸM-PRO" panose="020F0600000000000000" pitchFamily="50" charset="-128"/>
              </a:rPr>
              <a:t>特定</a:t>
            </a:r>
            <a:r>
              <a:rPr lang="ja-JP" altLang="en-US" sz="2000" dirty="0" smtClean="0">
                <a:latin typeface="HG丸ｺﾞｼｯｸM-PRO" panose="020F0600000000000000" pitchFamily="50" charset="-128"/>
                <a:ea typeface="HG丸ｺﾞｼｯｸM-PRO" panose="020F0600000000000000" pitchFamily="50" charset="-128"/>
              </a:rPr>
              <a:t>福祉用具購入又は住宅改修の可否の審査を行います。</a:t>
            </a:r>
            <a:endParaRPr lang="en-US" altLang="ja-JP" sz="2000" dirty="0" smtClean="0">
              <a:latin typeface="HG丸ｺﾞｼｯｸM-PRO" panose="020F0600000000000000" pitchFamily="50" charset="-128"/>
              <a:ea typeface="HG丸ｺﾞｼｯｸM-PRO" panose="020F0600000000000000" pitchFamily="50" charset="-128"/>
            </a:endParaRPr>
          </a:p>
          <a:p>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審査の結果は，お電話で事業者にご連絡します。</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10" name="下矢印 9"/>
          <p:cNvSpPr/>
          <p:nvPr/>
        </p:nvSpPr>
        <p:spPr>
          <a:xfrm>
            <a:off x="5639594" y="2469141"/>
            <a:ext cx="457200" cy="4736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839788" y="3380510"/>
            <a:ext cx="10514012" cy="646331"/>
          </a:xfrm>
          <a:prstGeom prst="rect">
            <a:avLst/>
          </a:prstGeom>
          <a:noFill/>
        </p:spPr>
        <p:txBody>
          <a:bodyPr wrap="square" rtlCol="0">
            <a:spAutoFit/>
          </a:bodyPr>
          <a:lstStyle/>
          <a:p>
            <a:pPr algn="ctr"/>
            <a:r>
              <a:rPr kumimoji="1" lang="en-US" altLang="ja-JP" sz="3600" dirty="0" smtClean="0">
                <a:latin typeface="HG丸ｺﾞｼｯｸM-PRO" panose="020F0600000000000000" pitchFamily="50" charset="-128"/>
                <a:ea typeface="HG丸ｺﾞｼｯｸM-PRO" panose="020F0600000000000000" pitchFamily="50" charset="-128"/>
              </a:rPr>
              <a:t>※</a:t>
            </a:r>
            <a:r>
              <a:rPr kumimoji="1" lang="ja-JP" altLang="en-US" sz="3600" dirty="0" smtClean="0">
                <a:latin typeface="HG丸ｺﾞｼｯｸM-PRO" panose="020F0600000000000000" pitchFamily="50" charset="-128"/>
                <a:ea typeface="HG丸ｺﾞｼｯｸM-PRO" panose="020F0600000000000000" pitchFamily="50" charset="-128"/>
              </a:rPr>
              <a:t>これまでと変わりません。</a:t>
            </a:r>
            <a:endParaRPr kumimoji="1" lang="ja-JP" altLang="en-US" sz="3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266489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1376</TotalTime>
  <Words>1140</Words>
  <Application>Microsoft Office PowerPoint</Application>
  <PresentationFormat>ワイド画面</PresentationFormat>
  <Paragraphs>188</Paragraphs>
  <Slides>14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HGP創英角ｺﾞｼｯｸUB</vt:lpstr>
      <vt:lpstr>HGP創英角ﾎﾟｯﾌﾟ体</vt:lpstr>
      <vt:lpstr>HGS創英角ｺﾞｼｯｸUB</vt:lpstr>
      <vt:lpstr>HG丸ｺﾞｼｯｸM-PRO</vt:lpstr>
      <vt:lpstr>游ゴシック</vt:lpstr>
      <vt:lpstr>游ゴシック Light</vt:lpstr>
      <vt:lpstr>Arial</vt:lpstr>
      <vt:lpstr>Office テーマ</vt:lpstr>
      <vt:lpstr>PowerPoint プレゼンテーション</vt:lpstr>
      <vt:lpstr>PowerPoint プレゼンテーション</vt:lpstr>
      <vt:lpstr> （１）受領委任払いの目的 </vt:lpstr>
      <vt:lpstr> （２）全体の流れ </vt:lpstr>
      <vt:lpstr>PowerPoint プレゼンテーション</vt:lpstr>
      <vt:lpstr>PowerPoint プレゼンテーション</vt:lpstr>
      <vt:lpstr> 　①　龍ケ崎市への事業者登録 </vt:lpstr>
      <vt:lpstr> 　②　市への事前申請 </vt:lpstr>
      <vt:lpstr> 　③　市からの事前確認結果の連絡 </vt:lpstr>
      <vt:lpstr> 　④　工事施工又は福祉用具購入 </vt:lpstr>
      <vt:lpstr> 　⑤　利用者自己負担額の受領 </vt:lpstr>
      <vt:lpstr> 　⑥　市への事後申請 </vt:lpstr>
      <vt:lpstr> 　⑦　市からの保険給付額支払い </vt:lpstr>
      <vt:lpstr> 　⑧　終了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茨城県教職員組合稲北支部女性部「夏の学習会」</dc:title>
  <dc:creator>龍ケ崎市</dc:creator>
  <cp:lastModifiedBy>龍ケ崎市</cp:lastModifiedBy>
  <cp:revision>284</cp:revision>
  <cp:lastPrinted>2018-10-19T01:22:40Z</cp:lastPrinted>
  <dcterms:created xsi:type="dcterms:W3CDTF">2018-05-24T05:10:00Z</dcterms:created>
  <dcterms:modified xsi:type="dcterms:W3CDTF">2019-02-19T00:19:32Z</dcterms:modified>
</cp:coreProperties>
</file>